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7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8" r:id="rId18"/>
    <p:sldId id="298" r:id="rId19"/>
    <p:sldId id="299" r:id="rId20"/>
    <p:sldId id="300" r:id="rId21"/>
    <p:sldId id="301" r:id="rId22"/>
    <p:sldId id="280" r:id="rId23"/>
    <p:sldId id="302" r:id="rId24"/>
    <p:sldId id="281" r:id="rId25"/>
    <p:sldId id="282" r:id="rId26"/>
    <p:sldId id="304" r:id="rId27"/>
    <p:sldId id="305" r:id="rId28"/>
    <p:sldId id="332" r:id="rId29"/>
    <p:sldId id="335" r:id="rId30"/>
    <p:sldId id="363" r:id="rId31"/>
    <p:sldId id="336" r:id="rId32"/>
    <p:sldId id="337" r:id="rId33"/>
    <p:sldId id="306" r:id="rId34"/>
    <p:sldId id="283" r:id="rId35"/>
    <p:sldId id="307" r:id="rId36"/>
    <p:sldId id="308" r:id="rId37"/>
    <p:sldId id="327" r:id="rId38"/>
    <p:sldId id="309" r:id="rId39"/>
    <p:sldId id="329" r:id="rId40"/>
    <p:sldId id="331" r:id="rId41"/>
    <p:sldId id="274" r:id="rId42"/>
    <p:sldId id="273" r:id="rId43"/>
    <p:sldId id="284" r:id="rId44"/>
    <p:sldId id="286" r:id="rId45"/>
    <p:sldId id="285" r:id="rId46"/>
    <p:sldId id="287" r:id="rId47"/>
    <p:sldId id="288" r:id="rId48"/>
    <p:sldId id="289" r:id="rId49"/>
    <p:sldId id="292" r:id="rId50"/>
    <p:sldId id="290" r:id="rId51"/>
    <p:sldId id="293" r:id="rId52"/>
    <p:sldId id="294" r:id="rId53"/>
    <p:sldId id="295" r:id="rId54"/>
    <p:sldId id="296" r:id="rId55"/>
    <p:sldId id="297" r:id="rId56"/>
    <p:sldId id="333" r:id="rId57"/>
    <p:sldId id="334" r:id="rId58"/>
  </p:sldIdLst>
  <p:sldSz cx="9144000" cy="5143500" type="screen16x9"/>
  <p:notesSz cx="6858000" cy="9144000"/>
  <p:embeddedFontLst>
    <p:embeddedFont>
      <p:font typeface="思源黑体 CN Medium" panose="020B0600000000000000" pitchFamily="34" charset="-122"/>
      <p:regular r:id="rId60"/>
    </p:embeddedFon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Lato" panose="020F0502020204030203" pitchFamily="34" charset="0"/>
      <p:regular r:id="rId69"/>
      <p:bold r:id="rId70"/>
    </p:embeddedFont>
    <p:embeddedFont>
      <p:font typeface="Raleway" pitchFamily="2" charset="0"/>
      <p:regular r:id="rId71"/>
      <p:bold r:id="rId72"/>
    </p:embeddedFont>
    <p:embeddedFont>
      <p:font typeface="等线" panose="02010600030101010101" pitchFamily="2" charset="-122"/>
      <p:regular r:id="rId73"/>
      <p:bold r:id="rId74"/>
    </p:embeddedFont>
  </p:embeddedFontLst>
  <p:custDataLst>
    <p:tags r:id="rId7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21" d="100"/>
          <a:sy n="121" d="100"/>
        </p:scale>
        <p:origin x="114"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bf602a7b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bf602a7b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9bf602a7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9bf602a7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bf602a7ba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bf602a7b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bf602a7b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bf602a7ba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bf602a7ba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bf602a7ba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bf602a7ba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bf602a7ba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bf602a7b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bf602a7b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bf602a7b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bf602a7b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6fa3c89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6fa3c8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9bf602a7b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9bf602a7b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bf602a7b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bf602a7b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bf602a7b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bf602a7b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bf602a7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bf602a7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bf602a7b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bf602a7b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9bf602a7b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9bf602a7b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9bf602a7b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9bf602a7b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rtl="0">
              <a:lnSpc>
                <a:spcPct val="115000"/>
              </a:lnSpc>
              <a:spcBef>
                <a:spcPts val="1600"/>
              </a:spcBef>
              <a:spcAft>
                <a:spcPts val="160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US" altLang="zh-HK"/>
              <a:t>‹#›</a:t>
            </a:fld>
            <a:endParaRPr lang="zh-HK"/>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2.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0.png"/><Relationship Id="rId4"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6.png"/><Relationship Id="rId4"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基于ESP8266的采集控制系统</a:t>
            </a:r>
            <a:endParaRPr dirty="0">
              <a:latin typeface="思源黑体 CN Medium" panose="020B0600000000000000" pitchFamily="34" charset="-122"/>
              <a:ea typeface="思源黑体 CN Medium" panose="020B0600000000000000" pitchFamily="34" charset="-122"/>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dirty="0"/>
              <a:t>第五组 •</a:t>
            </a:r>
          </a:p>
          <a:p>
            <a:pPr marL="0" lvl="0" indent="0" algn="l" rtl="0">
              <a:spcBef>
                <a:spcPts val="0"/>
              </a:spcBef>
              <a:spcAft>
                <a:spcPts val="0"/>
              </a:spcAft>
              <a:buNone/>
            </a:pPr>
            <a:r>
              <a:rPr lang="zh-HK" dirty="0"/>
              <a:t>2023 年 11 月 14 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代码设计</a:t>
            </a:r>
            <a:endParaRPr dirty="0">
              <a:latin typeface="思源黑体 CN Medium" panose="020B0600000000000000" pitchFamily="34" charset="-122"/>
              <a:ea typeface="思源黑体 CN Medium" panose="020B0600000000000000" pitchFamily="34" charset="-122"/>
            </a:endParaRPr>
          </a:p>
        </p:txBody>
      </p:sp>
      <p:sp>
        <p:nvSpPr>
          <p:cNvPr id="126" name="Google Shape;126;p21"/>
          <p:cNvSpPr txBox="1">
            <a:spLocks noGrp="1"/>
          </p:cNvSpPr>
          <p:nvPr>
            <p:ph type="body" idx="1"/>
          </p:nvPr>
        </p:nvSpPr>
        <p:spPr>
          <a:xfrm>
            <a:off x="2400248" y="1032400"/>
            <a:ext cx="5147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dirty="0">
                <a:solidFill>
                  <a:schemeClr val="dk1"/>
                </a:solidFill>
                <a:latin typeface="思源黑体 CN Medium" panose="020B0600000000000000" pitchFamily="34" charset="-122"/>
                <a:ea typeface="思源黑体 CN Medium" panose="020B0600000000000000" pitchFamily="34" charset="-122"/>
              </a:rPr>
              <a:t>配置按键事件-网络传输助手</a:t>
            </a: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dirty="0">
              <a:solidFill>
                <a:srgbClr val="F46524"/>
              </a:solidFill>
            </a:endParaRPr>
          </a:p>
        </p:txBody>
      </p:sp>
      <p:pic>
        <p:nvPicPr>
          <p:cNvPr id="127" name="Google Shape;127;p21"/>
          <p:cNvPicPr preferRelativeResize="0"/>
          <p:nvPr/>
        </p:nvPicPr>
        <p:blipFill>
          <a:blip r:embed="rId3"/>
          <a:stretch>
            <a:fillRect/>
          </a:stretch>
        </p:blipFill>
        <p:spPr>
          <a:xfrm>
            <a:off x="2514874" y="1461900"/>
            <a:ext cx="5467475" cy="364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body" idx="1"/>
          </p:nvPr>
        </p:nvSpPr>
        <p:spPr>
          <a:xfrm>
            <a:off x="133748" y="-38150"/>
            <a:ext cx="5147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dirty="0">
                <a:solidFill>
                  <a:schemeClr val="dk1"/>
                </a:solidFill>
              </a:rPr>
              <a:t>配置按键事件-网络传输助手</a:t>
            </a:r>
            <a:endParaRPr sz="2100" b="1" dirty="0">
              <a:solidFill>
                <a:schemeClr val="dk1"/>
              </a:solidFill>
            </a:endParaRPr>
          </a:p>
          <a:p>
            <a:pPr marL="0" lvl="0" indent="0" algn="l" rtl="0">
              <a:spcBef>
                <a:spcPts val="1600"/>
              </a:spcBef>
              <a:spcAft>
                <a:spcPts val="1200"/>
              </a:spcAft>
              <a:buNone/>
            </a:pPr>
            <a:endParaRPr sz="2100" b="1" dirty="0">
              <a:solidFill>
                <a:srgbClr val="F46524"/>
              </a:solidFill>
            </a:endParaRPr>
          </a:p>
        </p:txBody>
      </p:sp>
      <p:pic>
        <p:nvPicPr>
          <p:cNvPr id="133" name="Google Shape;133;p22"/>
          <p:cNvPicPr preferRelativeResize="0"/>
          <p:nvPr/>
        </p:nvPicPr>
        <p:blipFill>
          <a:blip r:embed="rId3"/>
          <a:stretch>
            <a:fillRect/>
          </a:stretch>
        </p:blipFill>
        <p:spPr>
          <a:xfrm>
            <a:off x="133748" y="382464"/>
            <a:ext cx="4609074" cy="3002400"/>
          </a:xfrm>
          <a:prstGeom prst="rect">
            <a:avLst/>
          </a:prstGeom>
          <a:noFill/>
          <a:ln>
            <a:noFill/>
          </a:ln>
        </p:spPr>
      </p:pic>
      <p:pic>
        <p:nvPicPr>
          <p:cNvPr id="134" name="Google Shape;134;p22"/>
          <p:cNvPicPr preferRelativeResize="0"/>
          <p:nvPr/>
        </p:nvPicPr>
        <p:blipFill>
          <a:blip r:embed="rId4"/>
          <a:stretch>
            <a:fillRect/>
          </a:stretch>
        </p:blipFill>
        <p:spPr>
          <a:xfrm>
            <a:off x="133748" y="3384864"/>
            <a:ext cx="5041151" cy="18815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代码设计</a:t>
            </a:r>
            <a:endParaRPr dirty="0">
              <a:latin typeface="思源黑体 CN Medium" panose="020B0600000000000000" pitchFamily="34" charset="-122"/>
              <a:ea typeface="思源黑体 CN Medium" panose="020B0600000000000000" pitchFamily="34" charset="-122"/>
            </a:endParaRPr>
          </a:p>
        </p:txBody>
      </p:sp>
      <p:sp>
        <p:nvSpPr>
          <p:cNvPr id="140" name="Google Shape;140;p23"/>
          <p:cNvSpPr txBox="1">
            <a:spLocks noGrp="1"/>
          </p:cNvSpPr>
          <p:nvPr>
            <p:ph type="body" idx="1"/>
          </p:nvPr>
        </p:nvSpPr>
        <p:spPr>
          <a:xfrm>
            <a:off x="2438400" y="872150"/>
            <a:ext cx="51471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配置头文件</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sp>
        <p:nvSpPr>
          <p:cNvPr id="141" name="Google Shape;141;p23"/>
          <p:cNvSpPr txBox="1">
            <a:spLocks noGrp="1"/>
          </p:cNvSpPr>
          <p:nvPr>
            <p:ph type="body" idx="1"/>
          </p:nvPr>
        </p:nvSpPr>
        <p:spPr>
          <a:xfrm>
            <a:off x="2594925" y="3504700"/>
            <a:ext cx="16218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串口助手</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pic>
        <p:nvPicPr>
          <p:cNvPr id="142" name="Google Shape;142;p23"/>
          <p:cNvPicPr preferRelativeResize="0"/>
          <p:nvPr/>
        </p:nvPicPr>
        <p:blipFill>
          <a:blip r:embed="rId3"/>
          <a:stretch>
            <a:fillRect/>
          </a:stretch>
        </p:blipFill>
        <p:spPr>
          <a:xfrm>
            <a:off x="2438400" y="1614350"/>
            <a:ext cx="1703525" cy="827650"/>
          </a:xfrm>
          <a:prstGeom prst="rect">
            <a:avLst/>
          </a:prstGeom>
          <a:noFill/>
          <a:ln>
            <a:noFill/>
          </a:ln>
        </p:spPr>
      </p:pic>
      <p:pic>
        <p:nvPicPr>
          <p:cNvPr id="143" name="Google Shape;143;p23"/>
          <p:cNvPicPr preferRelativeResize="0"/>
          <p:nvPr/>
        </p:nvPicPr>
        <p:blipFill>
          <a:blip r:embed="rId4"/>
          <a:stretch>
            <a:fillRect/>
          </a:stretch>
        </p:blipFill>
        <p:spPr>
          <a:xfrm>
            <a:off x="2438393" y="2463175"/>
            <a:ext cx="2582428" cy="827650"/>
          </a:xfrm>
          <a:prstGeom prst="rect">
            <a:avLst/>
          </a:prstGeom>
          <a:noFill/>
          <a:ln>
            <a:noFill/>
          </a:ln>
        </p:spPr>
      </p:pic>
      <p:sp>
        <p:nvSpPr>
          <p:cNvPr id="144" name="Google Shape;144;p23"/>
          <p:cNvSpPr txBox="1">
            <a:spLocks noGrp="1"/>
          </p:cNvSpPr>
          <p:nvPr>
            <p:ph type="body" idx="1"/>
          </p:nvPr>
        </p:nvSpPr>
        <p:spPr>
          <a:xfrm>
            <a:off x="5509450" y="3619150"/>
            <a:ext cx="24918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网络调试助手</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pic>
        <p:nvPicPr>
          <p:cNvPr id="145" name="Google Shape;145;p23"/>
          <p:cNvPicPr preferRelativeResize="0"/>
          <p:nvPr/>
        </p:nvPicPr>
        <p:blipFill>
          <a:blip r:embed="rId5"/>
          <a:stretch>
            <a:fillRect/>
          </a:stretch>
        </p:blipFill>
        <p:spPr>
          <a:xfrm>
            <a:off x="5627002" y="1497288"/>
            <a:ext cx="1703525" cy="1275416"/>
          </a:xfrm>
          <a:prstGeom prst="rect">
            <a:avLst/>
          </a:prstGeom>
          <a:noFill/>
          <a:ln>
            <a:noFill/>
          </a:ln>
        </p:spPr>
      </p:pic>
      <p:pic>
        <p:nvPicPr>
          <p:cNvPr id="146" name="Google Shape;146;p23"/>
          <p:cNvPicPr preferRelativeResize="0"/>
          <p:nvPr/>
        </p:nvPicPr>
        <p:blipFill>
          <a:blip r:embed="rId6"/>
          <a:stretch>
            <a:fillRect/>
          </a:stretch>
        </p:blipFill>
        <p:spPr>
          <a:xfrm>
            <a:off x="5592575" y="2734549"/>
            <a:ext cx="2408668" cy="88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思源黑体 CN Medium" panose="020B0600000000000000" pitchFamily="34" charset="-122"/>
                <a:ea typeface="思源黑体 CN Medium" panose="020B0600000000000000" pitchFamily="34" charset="-122"/>
              </a:rPr>
              <a:t>PC端设计 - 代码设计</a:t>
            </a:r>
            <a:endParaRPr>
              <a:latin typeface="思源黑体 CN Medium" panose="020B0600000000000000" pitchFamily="34" charset="-122"/>
              <a:ea typeface="思源黑体 CN Medium" panose="020B0600000000000000" pitchFamily="34" charset="-122"/>
            </a:endParaRPr>
          </a:p>
        </p:txBody>
      </p:sp>
      <p:sp>
        <p:nvSpPr>
          <p:cNvPr id="152" name="Google Shape;152;p24"/>
          <p:cNvSpPr txBox="1">
            <a:spLocks noGrp="1"/>
          </p:cNvSpPr>
          <p:nvPr>
            <p:ph type="body" idx="1"/>
          </p:nvPr>
        </p:nvSpPr>
        <p:spPr>
          <a:xfrm>
            <a:off x="2438400" y="872150"/>
            <a:ext cx="51471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设定相关变量</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pic>
        <p:nvPicPr>
          <p:cNvPr id="153" name="Google Shape;153;p24"/>
          <p:cNvPicPr preferRelativeResize="0"/>
          <p:nvPr/>
        </p:nvPicPr>
        <p:blipFill>
          <a:blip r:embed="rId3"/>
          <a:stretch>
            <a:fillRect/>
          </a:stretch>
        </p:blipFill>
        <p:spPr>
          <a:xfrm>
            <a:off x="2438400" y="1282075"/>
            <a:ext cx="3589974" cy="3785101"/>
          </a:xfrm>
          <a:prstGeom prst="rect">
            <a:avLst/>
          </a:prstGeom>
          <a:noFill/>
          <a:ln>
            <a:noFill/>
          </a:ln>
        </p:spPr>
      </p:pic>
      <p:pic>
        <p:nvPicPr>
          <p:cNvPr id="154" name="Google Shape;154;p24"/>
          <p:cNvPicPr preferRelativeResize="0"/>
          <p:nvPr/>
        </p:nvPicPr>
        <p:blipFill rotWithShape="1">
          <a:blip r:embed="rId4"/>
          <a:srcRect l="-9599" t="-3600" r="42331" b="3600"/>
          <a:stretch>
            <a:fillRect/>
          </a:stretch>
        </p:blipFill>
        <p:spPr>
          <a:xfrm>
            <a:off x="5170025" y="1282075"/>
            <a:ext cx="3589975" cy="8656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思源黑体 CN Medium" panose="020B0600000000000000" pitchFamily="34" charset="-122"/>
                <a:ea typeface="思源黑体 CN Medium" panose="020B0600000000000000" pitchFamily="34" charset="-122"/>
              </a:rPr>
              <a:t>PC端设计 - 代码设计</a:t>
            </a:r>
            <a:endParaRPr>
              <a:latin typeface="思源黑体 CN Medium" panose="020B0600000000000000" pitchFamily="34" charset="-122"/>
              <a:ea typeface="思源黑体 CN Medium" panose="020B0600000000000000" pitchFamily="34" charset="-122"/>
            </a:endParaRPr>
          </a:p>
        </p:txBody>
      </p:sp>
      <p:sp>
        <p:nvSpPr>
          <p:cNvPr id="160" name="Google Shape;160;p25"/>
          <p:cNvSpPr txBox="1">
            <a:spLocks noGrp="1"/>
          </p:cNvSpPr>
          <p:nvPr>
            <p:ph type="body" idx="1"/>
          </p:nvPr>
        </p:nvSpPr>
        <p:spPr>
          <a:xfrm>
            <a:off x="2438400" y="872150"/>
            <a:ext cx="5147100" cy="5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数据发送-网络传输助手</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Clr>
                <a:srgbClr val="000000"/>
              </a:buClr>
              <a:buSzPts val="1100"/>
              <a:buFont typeface="Arial" panose="020B0604020202020204"/>
              <a:buNone/>
            </a:pP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pic>
        <p:nvPicPr>
          <p:cNvPr id="161" name="Google Shape;161;p25"/>
          <p:cNvPicPr preferRelativeResize="0"/>
          <p:nvPr/>
        </p:nvPicPr>
        <p:blipFill>
          <a:blip r:embed="rId3"/>
          <a:stretch>
            <a:fillRect/>
          </a:stretch>
        </p:blipFill>
        <p:spPr>
          <a:xfrm>
            <a:off x="2552200" y="1354875"/>
            <a:ext cx="4919503" cy="3826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代码设计</a:t>
            </a:r>
            <a:endParaRPr dirty="0">
              <a:latin typeface="思源黑体 CN Medium" panose="020B0600000000000000" pitchFamily="34" charset="-122"/>
              <a:ea typeface="思源黑体 CN Medium" panose="020B0600000000000000" pitchFamily="34" charset="-122"/>
            </a:endParaRPr>
          </a:p>
        </p:txBody>
      </p:sp>
      <p:sp>
        <p:nvSpPr>
          <p:cNvPr id="167" name="Google Shape;167;p26"/>
          <p:cNvSpPr txBox="1">
            <a:spLocks noGrp="1"/>
          </p:cNvSpPr>
          <p:nvPr>
            <p:ph type="body" idx="1"/>
          </p:nvPr>
        </p:nvSpPr>
        <p:spPr>
          <a:xfrm>
            <a:off x="2438400" y="872150"/>
            <a:ext cx="5147100" cy="5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a:solidFill>
                  <a:schemeClr val="dk1"/>
                </a:solidFill>
                <a:latin typeface="思源黑体 CN Medium" panose="020B0600000000000000" pitchFamily="34" charset="-122"/>
                <a:ea typeface="思源黑体 CN Medium" panose="020B0600000000000000" pitchFamily="34" charset="-122"/>
              </a:rPr>
              <a:t>数据接收-串口助手</a:t>
            </a:r>
            <a:endParaRPr sz="2100" b="1">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a:solidFill>
                <a:srgbClr val="F46524"/>
              </a:solidFill>
              <a:latin typeface="思源黑体 CN Medium" panose="020B0600000000000000" pitchFamily="34" charset="-122"/>
              <a:ea typeface="思源黑体 CN Medium" panose="020B0600000000000000" pitchFamily="34" charset="-122"/>
            </a:endParaRPr>
          </a:p>
        </p:txBody>
      </p:sp>
      <p:pic>
        <p:nvPicPr>
          <p:cNvPr id="168" name="Google Shape;168;p26"/>
          <p:cNvPicPr preferRelativeResize="0"/>
          <p:nvPr/>
        </p:nvPicPr>
        <p:blipFill>
          <a:blip r:embed="rId3"/>
          <a:stretch>
            <a:fillRect/>
          </a:stretch>
        </p:blipFill>
        <p:spPr>
          <a:xfrm>
            <a:off x="2285775" y="1755100"/>
            <a:ext cx="6030651" cy="99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运行排故</a:t>
            </a:r>
            <a:endParaRPr dirty="0">
              <a:latin typeface="思源黑体 CN Medium" panose="020B0600000000000000" pitchFamily="34" charset="-122"/>
              <a:ea typeface="思源黑体 CN Medium" panose="020B0600000000000000" pitchFamily="34" charset="-122"/>
            </a:endParaRPr>
          </a:p>
        </p:txBody>
      </p:sp>
      <p:sp>
        <p:nvSpPr>
          <p:cNvPr id="174" name="Google Shape;174;p27"/>
          <p:cNvSpPr txBox="1">
            <a:spLocks noGrp="1"/>
          </p:cNvSpPr>
          <p:nvPr>
            <p:ph type="body" idx="1"/>
          </p:nvPr>
        </p:nvSpPr>
        <p:spPr>
          <a:xfrm>
            <a:off x="2476550" y="1790700"/>
            <a:ext cx="5147100" cy="156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zh-HK" sz="2100" b="1" dirty="0">
                <a:solidFill>
                  <a:schemeClr val="dk1"/>
                </a:solidFill>
                <a:latin typeface="思源黑体 CN Medium" panose="020B0600000000000000" pitchFamily="34" charset="-122"/>
                <a:ea typeface="思源黑体 CN Medium" panose="020B0600000000000000" pitchFamily="34" charset="-122"/>
              </a:rPr>
              <a:t>无法识别textcode头文件</a:t>
            </a: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1600"/>
              </a:spcBef>
              <a:spcAft>
                <a:spcPts val="0"/>
              </a:spcAft>
              <a:buClr>
                <a:srgbClr val="000000"/>
              </a:buClr>
              <a:buSzPts val="1100"/>
              <a:buFont typeface="Arial" panose="020B0604020202020204"/>
              <a:buNone/>
            </a:pPr>
            <a:r>
              <a:rPr lang="zh-HK" sz="2100" b="1" dirty="0">
                <a:solidFill>
                  <a:schemeClr val="dk1"/>
                </a:solidFill>
                <a:latin typeface="思源黑体 CN Medium" panose="020B0600000000000000" pitchFamily="34" charset="-122"/>
                <a:ea typeface="思源黑体 CN Medium" panose="020B0600000000000000" pitchFamily="34" charset="-122"/>
              </a:rPr>
              <a:t>QTextCodec”: No such file or directory</a:t>
            </a: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dirty="0">
              <a:solidFill>
                <a:srgbClr val="F46524"/>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0" y="-101763"/>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a:latin typeface="思源黑体 CN Medium" panose="020B0600000000000000" pitchFamily="34" charset="-122"/>
                <a:ea typeface="思源黑体 CN Medium" panose="020B0600000000000000" pitchFamily="34" charset="-122"/>
              </a:rPr>
              <a:t>PC端设计 - 运行排故</a:t>
            </a:r>
            <a:endParaRPr>
              <a:latin typeface="思源黑体 CN Medium" panose="020B0600000000000000" pitchFamily="34" charset="-122"/>
              <a:ea typeface="思源黑体 CN Medium" panose="020B0600000000000000" pitchFamily="34" charset="-122"/>
            </a:endParaRPr>
          </a:p>
        </p:txBody>
      </p:sp>
      <p:sp>
        <p:nvSpPr>
          <p:cNvPr id="174" name="Google Shape;174;p27"/>
          <p:cNvSpPr txBox="1">
            <a:spLocks noGrp="1"/>
          </p:cNvSpPr>
          <p:nvPr>
            <p:ph type="body" idx="1"/>
          </p:nvPr>
        </p:nvSpPr>
        <p:spPr>
          <a:xfrm>
            <a:off x="0" y="510887"/>
            <a:ext cx="5147100" cy="156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US" altLang="zh-HK" sz="2100" b="1" dirty="0" err="1">
                <a:solidFill>
                  <a:schemeClr val="dk1"/>
                </a:solidFill>
                <a:latin typeface="思源黑体 CN Medium" panose="020B0600000000000000" pitchFamily="34" charset="-122"/>
                <a:ea typeface="思源黑体 CN Medium" panose="020B0600000000000000" pitchFamily="34" charset="-122"/>
              </a:rPr>
              <a:t>Qtextcode</a:t>
            </a:r>
            <a:r>
              <a:rPr lang="zh-HK" altLang="en-US" sz="2100" b="1" dirty="0">
                <a:solidFill>
                  <a:schemeClr val="dk1"/>
                </a:solidFill>
                <a:latin typeface="思源黑体 CN Medium" panose="020B0600000000000000" pitchFamily="34" charset="-122"/>
                <a:ea typeface="思源黑体 CN Medium" panose="020B0600000000000000" pitchFamily="34" charset="-122"/>
              </a:rPr>
              <a:t>是</a:t>
            </a:r>
            <a:r>
              <a:rPr lang="en-US" altLang="zh-HK" sz="2100" b="1" dirty="0">
                <a:solidFill>
                  <a:schemeClr val="dk1"/>
                </a:solidFill>
                <a:latin typeface="思源黑体 CN Medium" panose="020B0600000000000000" pitchFamily="34" charset="-122"/>
                <a:ea typeface="思源黑体 CN Medium" panose="020B0600000000000000" pitchFamily="34" charset="-122"/>
              </a:rPr>
              <a:t>6.5</a:t>
            </a:r>
            <a:r>
              <a:rPr lang="zh-HK" altLang="en-US" sz="2100" b="1" dirty="0">
                <a:solidFill>
                  <a:schemeClr val="dk1"/>
                </a:solidFill>
                <a:latin typeface="思源黑体 CN Medium" panose="020B0600000000000000" pitchFamily="34" charset="-122"/>
                <a:ea typeface="思源黑体 CN Medium" panose="020B0600000000000000" pitchFamily="34" charset="-122"/>
              </a:rPr>
              <a:t>版本特有头文件，其他版本需安装</a:t>
            </a:r>
            <a:r>
              <a:rPr lang="en-US" altLang="zh-HK" sz="2100" b="1" dirty="0">
                <a:solidFill>
                  <a:schemeClr val="dk1"/>
                </a:solidFill>
                <a:latin typeface="思源黑体 CN Medium" panose="020B0600000000000000" pitchFamily="34" charset="-122"/>
                <a:ea typeface="思源黑体 CN Medium" panose="020B0600000000000000" pitchFamily="34" charset="-122"/>
              </a:rPr>
              <a:t>QT6.5</a:t>
            </a:r>
            <a:r>
              <a:rPr lang="zh-HK" altLang="en-US" sz="2100" b="1" dirty="0">
                <a:solidFill>
                  <a:schemeClr val="dk1"/>
                </a:solidFill>
                <a:latin typeface="思源黑体 CN Medium" panose="020B0600000000000000" pitchFamily="34" charset="-122"/>
                <a:ea typeface="思源黑体 CN Medium" panose="020B0600000000000000" pitchFamily="34" charset="-122"/>
              </a:rPr>
              <a:t>兼容程序后在</a:t>
            </a:r>
            <a:r>
              <a:rPr lang="en-US" altLang="zh-HK" sz="2100" b="1" dirty="0">
                <a:solidFill>
                  <a:schemeClr val="dk1"/>
                </a:solidFill>
                <a:latin typeface="思源黑体 CN Medium" panose="020B0600000000000000" pitchFamily="34" charset="-122"/>
                <a:ea typeface="思源黑体 CN Medium" panose="020B0600000000000000" pitchFamily="34" charset="-122"/>
              </a:rPr>
              <a:t>.pro</a:t>
            </a:r>
            <a:r>
              <a:rPr lang="zh-HK" altLang="en-US" sz="2100" b="1" dirty="0">
                <a:solidFill>
                  <a:schemeClr val="dk1"/>
                </a:solidFill>
                <a:latin typeface="思源黑体 CN Medium" panose="020B0600000000000000" pitchFamily="34" charset="-122"/>
                <a:ea typeface="思源黑体 CN Medium" panose="020B0600000000000000" pitchFamily="34" charset="-122"/>
              </a:rPr>
              <a:t>文件中添加</a:t>
            </a:r>
            <a:r>
              <a:rPr lang="en-US" altLang="zh-HK" sz="2100" b="1" dirty="0">
                <a:solidFill>
                  <a:schemeClr val="dk1"/>
                </a:solidFill>
                <a:latin typeface="思源黑体 CN Medium" panose="020B0600000000000000" pitchFamily="34" charset="-122"/>
                <a:ea typeface="思源黑体 CN Medium" panose="020B0600000000000000" pitchFamily="34" charset="-122"/>
              </a:rPr>
              <a:t>QT += core5compat</a:t>
            </a: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dirty="0">
              <a:solidFill>
                <a:srgbClr val="F46524"/>
              </a:solidFill>
              <a:latin typeface="思源黑体 CN Medium" panose="020B0600000000000000" pitchFamily="34" charset="-122"/>
              <a:ea typeface="思源黑体 CN Medium" panose="020B0600000000000000" pitchFamily="34" charset="-122"/>
            </a:endParaRPr>
          </a:p>
        </p:txBody>
      </p:sp>
      <p:pic>
        <p:nvPicPr>
          <p:cNvPr id="4" name="图片 3" descr="255"/>
          <p:cNvPicPr>
            <a:picLocks noChangeAspect="1"/>
          </p:cNvPicPr>
          <p:nvPr/>
        </p:nvPicPr>
        <p:blipFill>
          <a:blip r:embed="rId3"/>
          <a:stretch>
            <a:fillRect/>
          </a:stretch>
        </p:blipFill>
        <p:spPr>
          <a:xfrm>
            <a:off x="3529839" y="1467059"/>
            <a:ext cx="5614162" cy="36764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US" altLang="zh-HK" b="1" dirty="0">
                <a:latin typeface="思源黑体 CN Medium" panose="020B0600000000000000" pitchFamily="34" charset="-122"/>
                <a:ea typeface="思源黑体 CN Medium" panose="020B0600000000000000" pitchFamily="34" charset="-122"/>
              </a:rPr>
              <a:t>ESP8266</a:t>
            </a:r>
            <a:r>
              <a:rPr lang="zh-CN" altLang="en-US" b="1" dirty="0">
                <a:latin typeface="思源黑体 CN Medium" panose="020B0600000000000000" pitchFamily="34" charset="-122"/>
                <a:ea typeface="思源黑体 CN Medium" panose="020B0600000000000000" pitchFamily="34" charset="-122"/>
              </a:rPr>
              <a:t>局域网通信</a:t>
            </a:r>
            <a:endParaRPr lang="zh-HK" altLang="en-US" b="1"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120130"/>
          </a:xfrm>
          <a:prstGeom prst="rect">
            <a:avLst/>
          </a:prstGeom>
        </p:spPr>
        <p:txBody>
          <a:bodyPr spcFirstLastPara="1" wrap="square" lIns="91425" tIns="91425" rIns="91425" bIns="91425" anchor="t" anchorCtr="0">
            <a:noAutofit/>
          </a:bodyPr>
          <a:lstStyle/>
          <a:p>
            <a:r>
              <a:rPr lang="en-US" altLang="zh-HK" b="1" dirty="0">
                <a:latin typeface="思源黑体 CN Medium" panose="020B0600000000000000" pitchFamily="34" charset="-122"/>
                <a:ea typeface="思源黑体 CN Medium" panose="020B0600000000000000" pitchFamily="34" charset="-122"/>
              </a:rPr>
              <a:t>ESP8266</a:t>
            </a:r>
            <a:br>
              <a:rPr lang="en-US" altLang="zh-HK" b="1" dirty="0">
                <a:latin typeface="思源黑体 CN Medium" panose="020B0600000000000000" pitchFamily="34" charset="-122"/>
                <a:ea typeface="思源黑体 CN Medium" panose="020B0600000000000000" pitchFamily="34" charset="-122"/>
              </a:rPr>
            </a:br>
            <a:r>
              <a:rPr lang="zh-CN" altLang="en-US" b="1" dirty="0">
                <a:latin typeface="思源黑体 CN Medium" panose="020B0600000000000000" pitchFamily="34" charset="-122"/>
                <a:ea typeface="思源黑体 CN Medium" panose="020B0600000000000000" pitchFamily="34" charset="-122"/>
              </a:rPr>
              <a:t>局域网通信</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388250"/>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程序逻辑</a:t>
            </a:r>
          </a:p>
        </p:txBody>
      </p:sp>
      <p:graphicFrame>
        <p:nvGraphicFramePr>
          <p:cNvPr id="6" name="对象 5"/>
          <p:cNvGraphicFramePr>
            <a:graphicFrameLocks noChangeAspect="1"/>
          </p:cNvGraphicFramePr>
          <p:nvPr/>
        </p:nvGraphicFramePr>
        <p:xfrm>
          <a:off x="4360100" y="459842"/>
          <a:ext cx="2852928" cy="4223815"/>
        </p:xfrm>
        <a:graphic>
          <a:graphicData uri="http://schemas.openxmlformats.org/presentationml/2006/ole">
            <mc:AlternateContent xmlns:mc="http://schemas.openxmlformats.org/markup-compatibility/2006">
              <mc:Choice xmlns:v="urn:schemas-microsoft-com:vml" Requires="v">
                <p:oleObj spid="_x0000_s1034" r:id="rId4" imgW="3239135" imgH="4797425" progId="Visio.Drawing.15">
                  <p:embed/>
                </p:oleObj>
              </mc:Choice>
              <mc:Fallback>
                <p:oleObj r:id="rId4" imgW="3239135" imgH="4797425" progId="Visio.Drawing.15">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100" y="459842"/>
                        <a:ext cx="2852928" cy="4223815"/>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概览</a:t>
            </a:r>
            <a:endParaRPr dirty="0">
              <a:latin typeface="思源黑体 CN Medium" panose="020B0600000000000000" pitchFamily="34" charset="-122"/>
              <a:ea typeface="思源黑体 CN Medium" panose="020B0600000000000000" pitchFamily="34" charset="-122"/>
            </a:endParaRPr>
          </a:p>
        </p:txBody>
      </p:sp>
      <p:sp>
        <p:nvSpPr>
          <p:cNvPr id="79" name="Google Shape;79;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b="1" dirty="0">
                <a:latin typeface="思源黑体 CN Medium" panose="020B0600000000000000" pitchFamily="34" charset="-122"/>
                <a:ea typeface="思源黑体 CN Medium" panose="020B0600000000000000" pitchFamily="34" charset="-122"/>
              </a:rPr>
              <a:t>PC端设计</a:t>
            </a:r>
            <a:endParaRPr b="1"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串口助手</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网络传输助手</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b="1" dirty="0">
                <a:latin typeface="思源黑体 CN Medium" panose="020B0600000000000000" pitchFamily="34" charset="-122"/>
                <a:ea typeface="思源黑体 CN Medium" panose="020B0600000000000000" pitchFamily="34" charset="-122"/>
              </a:rPr>
              <a:t>局域网系统</a:t>
            </a:r>
            <a:endParaRPr b="1"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ESP8266局域网通信</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ESP8266采集传感器数据控制灯泡闪烁</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通过指令及环境判断同时控制灯泡</a:t>
            </a:r>
            <a:endParaRPr lang="en-US" altLang="zh-HK"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CN" altLang="en-US" sz="1600" b="1" dirty="0">
                <a:latin typeface="思源黑体 CN Medium" panose="020B0600000000000000" pitchFamily="34" charset="-122"/>
                <a:ea typeface="思源黑体 CN Medium" panose="020B0600000000000000" pitchFamily="34" charset="-122"/>
              </a:rPr>
              <a:t>连接外网</a:t>
            </a:r>
          </a:p>
          <a:p>
            <a:pPr marL="0" lvl="0" indent="0" algn="l" rtl="0">
              <a:lnSpc>
                <a:spcPct val="100000"/>
              </a:lnSpc>
              <a:spcBef>
                <a:spcPts val="0"/>
              </a:spcBef>
              <a:spcAft>
                <a:spcPts val="0"/>
              </a:spcAft>
              <a:buNone/>
            </a:pPr>
            <a:r>
              <a:rPr lang="en-US" altLang="zh-CN" sz="1500" dirty="0">
                <a:latin typeface="思源黑体 CN Medium" panose="020B0600000000000000" pitchFamily="34" charset="-122"/>
                <a:ea typeface="思源黑体 CN Medium" panose="020B0600000000000000" pitchFamily="34" charset="-122"/>
              </a:rPr>
              <a:t>AT</a:t>
            </a:r>
            <a:r>
              <a:rPr lang="zh-CN" altLang="en-US" sz="1500" dirty="0">
                <a:latin typeface="思源黑体 CN Medium" panose="020B0600000000000000" pitchFamily="34" charset="-122"/>
                <a:ea typeface="思源黑体 CN Medium" panose="020B0600000000000000" pitchFamily="34" charset="-122"/>
              </a:rPr>
              <a:t>指令配置</a:t>
            </a:r>
            <a:r>
              <a:rPr lang="en-US" altLang="zh-CN" sz="1500" dirty="0">
                <a:latin typeface="思源黑体 CN Medium" panose="020B0600000000000000" pitchFamily="34" charset="-122"/>
                <a:ea typeface="思源黑体 CN Medium" panose="020B0600000000000000" pitchFamily="34" charset="-122"/>
              </a:rPr>
              <a:t>ESP8266</a:t>
            </a:r>
            <a:endParaRPr lang="zh-CN" altLang="en-US"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en-US" altLang="zh-CN" sz="1500" dirty="0">
                <a:latin typeface="思源黑体 CN Medium" panose="020B0600000000000000" pitchFamily="34" charset="-122"/>
                <a:ea typeface="思源黑体 CN Medium" panose="020B0600000000000000" pitchFamily="34" charset="-122"/>
              </a:rPr>
              <a:t>ESP8266</a:t>
            </a:r>
            <a:r>
              <a:rPr lang="zh-CN" altLang="en-US" sz="1500" dirty="0">
                <a:latin typeface="思源黑体 CN Medium" panose="020B0600000000000000" pitchFamily="34" charset="-122"/>
                <a:ea typeface="思源黑体 CN Medium" panose="020B0600000000000000" pitchFamily="34" charset="-122"/>
              </a:rPr>
              <a:t>建立网络服务器</a:t>
            </a:r>
          </a:p>
          <a:p>
            <a:pPr marL="0" lvl="0" indent="0" algn="l" rtl="0">
              <a:lnSpc>
                <a:spcPct val="100000"/>
              </a:lnSpc>
              <a:spcBef>
                <a:spcPts val="0"/>
              </a:spcBef>
              <a:spcAft>
                <a:spcPts val="0"/>
              </a:spcAft>
              <a:buNone/>
            </a:pPr>
            <a:endParaRPr sz="1500"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120130"/>
          </a:xfrm>
          <a:prstGeom prst="rect">
            <a:avLst/>
          </a:prstGeom>
        </p:spPr>
        <p:txBody>
          <a:bodyPr spcFirstLastPara="1" wrap="square" lIns="91425" tIns="91425" rIns="91425" bIns="91425" anchor="t" anchorCtr="0">
            <a:noAutofit/>
          </a:bodyPr>
          <a:lstStyle/>
          <a:p>
            <a:r>
              <a:rPr lang="en-US" altLang="zh-HK" b="1" dirty="0">
                <a:latin typeface="思源黑体 CN Medium" panose="020B0600000000000000" pitchFamily="34" charset="-122"/>
                <a:ea typeface="思源黑体 CN Medium" panose="020B0600000000000000" pitchFamily="34" charset="-122"/>
              </a:rPr>
              <a:t>ESP8266</a:t>
            </a:r>
            <a:br>
              <a:rPr lang="en-US" altLang="zh-HK" b="1" dirty="0">
                <a:latin typeface="思源黑体 CN Medium" panose="020B0600000000000000" pitchFamily="34" charset="-122"/>
                <a:ea typeface="思源黑体 CN Medium" panose="020B0600000000000000" pitchFamily="34" charset="-122"/>
              </a:rPr>
            </a:br>
            <a:r>
              <a:rPr lang="zh-CN" altLang="en-US" b="1" dirty="0">
                <a:latin typeface="思源黑体 CN Medium" panose="020B0600000000000000" pitchFamily="34" charset="-122"/>
                <a:ea typeface="思源黑体 CN Medium" panose="020B0600000000000000" pitchFamily="34" charset="-122"/>
              </a:rPr>
              <a:t>局域网通信</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388250"/>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硬件接线图</a:t>
            </a:r>
          </a:p>
        </p:txBody>
      </p:sp>
      <p:pic>
        <p:nvPicPr>
          <p:cNvPr id="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73233" y="188537"/>
            <a:ext cx="6970767" cy="4766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120130"/>
          </a:xfrm>
          <a:prstGeom prst="rect">
            <a:avLst/>
          </a:prstGeom>
        </p:spPr>
        <p:txBody>
          <a:bodyPr spcFirstLastPara="1" wrap="square" lIns="91425" tIns="91425" rIns="91425" bIns="91425" anchor="t" anchorCtr="0">
            <a:noAutofit/>
          </a:bodyPr>
          <a:lstStyle/>
          <a:p>
            <a:r>
              <a:rPr lang="en-US" altLang="zh-HK" b="1" dirty="0">
                <a:latin typeface="思源黑体 CN Medium" panose="020B0600000000000000" pitchFamily="34" charset="-122"/>
                <a:ea typeface="思源黑体 CN Medium" panose="020B0600000000000000" pitchFamily="34" charset="-122"/>
              </a:rPr>
              <a:t>ESP8266</a:t>
            </a:r>
            <a:br>
              <a:rPr lang="en-US" altLang="zh-HK" b="1" dirty="0">
                <a:latin typeface="思源黑体 CN Medium" panose="020B0600000000000000" pitchFamily="34" charset="-122"/>
                <a:ea typeface="思源黑体 CN Medium" panose="020B0600000000000000" pitchFamily="34" charset="-122"/>
              </a:rPr>
            </a:br>
            <a:r>
              <a:rPr lang="zh-CN" altLang="en-US" b="1" dirty="0">
                <a:latin typeface="思源黑体 CN Medium" panose="020B0600000000000000" pitchFamily="34" charset="-122"/>
                <a:ea typeface="思源黑体 CN Medium" panose="020B0600000000000000" pitchFamily="34" charset="-122"/>
              </a:rPr>
              <a:t>局域网通信</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388250"/>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实物接线图</a:t>
            </a:r>
          </a:p>
        </p:txBody>
      </p:sp>
      <p:pic>
        <p:nvPicPr>
          <p:cNvPr id="6" name="图片 5"/>
          <p:cNvPicPr>
            <a:picLocks noChangeAspect="1"/>
          </p:cNvPicPr>
          <p:nvPr/>
        </p:nvPicPr>
        <p:blipFill>
          <a:blip r:embed="rId3"/>
          <a:stretch>
            <a:fillRect/>
          </a:stretch>
        </p:blipFill>
        <p:spPr>
          <a:xfrm>
            <a:off x="3469322" y="-56924"/>
            <a:ext cx="4355033" cy="5200424"/>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4786331" y="472041"/>
            <a:ext cx="3973205" cy="1762005"/>
          </a:xfrm>
          <a:prstGeom prst="rect">
            <a:avLst/>
          </a:prstGeom>
        </p:spPr>
        <p:txBody>
          <a:bodyPr spcFirstLastPara="1" wrap="square" lIns="91425" tIns="91425" rIns="91425" bIns="91425" anchor="t" anchorCtr="0">
            <a:noAutofit/>
          </a:bodyPr>
          <a:lstStyle/>
          <a:p>
            <a:pPr algn="r"/>
            <a:r>
              <a:rPr lang="en-US" altLang="zh-HK" b="1" dirty="0">
                <a:latin typeface="思源黑体 CN Medium" panose="020B0600000000000000" pitchFamily="34" charset="-122"/>
                <a:ea typeface="思源黑体 CN Medium" panose="020B0600000000000000" pitchFamily="34" charset="-122"/>
              </a:rPr>
              <a:t>ESP8266</a:t>
            </a:r>
            <a:br>
              <a:rPr lang="en-US" altLang="zh-HK" b="1" dirty="0">
                <a:latin typeface="思源黑体 CN Medium" panose="020B0600000000000000" pitchFamily="34" charset="-122"/>
                <a:ea typeface="思源黑体 CN Medium" panose="020B0600000000000000" pitchFamily="34" charset="-122"/>
              </a:rPr>
            </a:br>
            <a:r>
              <a:rPr lang="zh-CN" altLang="en-US" b="1" dirty="0">
                <a:latin typeface="思源黑体 CN Medium" panose="020B0600000000000000" pitchFamily="34" charset="-122"/>
                <a:ea typeface="思源黑体 CN Medium" panose="020B0600000000000000" pitchFamily="34" charset="-122"/>
              </a:rPr>
              <a:t>局域网通信</a:t>
            </a:r>
            <a:endParaRPr lang="en-US" altLang="zh-CN"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5988590" y="1627495"/>
            <a:ext cx="3155410" cy="33833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  代码分析</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139700" indent="0">
              <a:buNone/>
            </a:pP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在程序的开头，为开发板载入相对应的库文件，并且对连接的AP的SSID和AP以及TCP Server的参数进行配置。在setup函数部分，配置单片机的波特率以及在串口向外输出运行状态</a:t>
            </a:r>
            <a:r>
              <a:rPr lang="zh-CN" altLang="en-US" sz="2000" dirty="0">
                <a:solidFill>
                  <a:schemeClr val="accent1"/>
                </a:solidFill>
                <a:effectLst>
                  <a:outerShdw blurRad="38100" dist="25400" dir="5400000" algn="ctr" rotWithShape="0">
                    <a:srgbClr val="6E747A">
                      <a:alpha val="43000"/>
                    </a:srgbClr>
                  </a:outerShdw>
                </a:effectLst>
              </a:rPr>
              <a:t>。</a:t>
            </a:r>
          </a:p>
        </p:txBody>
      </p:sp>
      <p:sp>
        <p:nvSpPr>
          <p:cNvPr id="7" name="文本框 6"/>
          <p:cNvSpPr txBox="1"/>
          <p:nvPr/>
        </p:nvSpPr>
        <p:spPr>
          <a:xfrm>
            <a:off x="113166" y="132620"/>
            <a:ext cx="5875424" cy="4878259"/>
          </a:xfrm>
          <a:prstGeom prst="rect">
            <a:avLst/>
          </a:prstGeom>
          <a:solidFill>
            <a:schemeClr val="lt1"/>
          </a:solidFill>
          <a:ln w="9525">
            <a:noFill/>
          </a:ln>
        </p:spPr>
        <p:txBody>
          <a:bodyPr wrap="square">
            <a:spAutoFit/>
          </a:bodyPr>
          <a:lstStyle/>
          <a:p>
            <a:pPr indent="0"/>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设置网络</a:t>
            </a:r>
            <a:endParaRPr lang="en-US" sz="1100" b="0" dirty="0">
              <a:solidFill>
                <a:srgbClr val="728E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#include</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&lt;ESP8266WiFi.h&gt;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加载库文件</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const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char</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ssid</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 </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"Group_5"</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const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char</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password = </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"12345678"</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设置</a:t>
            </a:r>
            <a:r>
              <a:rPr lang="en-US" sz="1100" b="0" dirty="0">
                <a:solidFill>
                  <a:srgbClr val="95A5A6"/>
                </a:solidFill>
                <a:latin typeface="Consolas" panose="020B0609020204030204" pitchFamily="49" charset="0"/>
                <a:ea typeface="宋体" panose="02010600030101010101" pitchFamily="2" charset="-122"/>
              </a:rPr>
              <a:t>AP</a:t>
            </a:r>
            <a:r>
              <a:rPr lang="zh-CN" sz="1100" b="0" dirty="0">
                <a:solidFill>
                  <a:srgbClr val="95A5A6"/>
                </a:solidFill>
                <a:ea typeface="宋体" panose="02010600030101010101" pitchFamily="2" charset="-122"/>
              </a:rPr>
              <a:t>的</a:t>
            </a:r>
            <a:r>
              <a:rPr lang="en-US" sz="1100" b="0" dirty="0">
                <a:solidFill>
                  <a:srgbClr val="95A5A6"/>
                </a:solidFill>
                <a:latin typeface="Consolas" panose="020B0609020204030204" pitchFamily="49" charset="0"/>
                <a:ea typeface="宋体" panose="02010600030101010101" pitchFamily="2" charset="-122"/>
              </a:rPr>
              <a:t>SSID</a:t>
            </a:r>
            <a:r>
              <a:rPr lang="zh-CN" sz="1100" b="0" dirty="0">
                <a:solidFill>
                  <a:srgbClr val="95A5A6"/>
                </a:solidFill>
                <a:ea typeface="宋体" panose="02010600030101010101" pitchFamily="2" charset="-122"/>
              </a:rPr>
              <a:t>及密码</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const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uint16_t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port = </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2222</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const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char</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 host = </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"192.168.0.102"</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设置</a:t>
            </a:r>
            <a:r>
              <a:rPr lang="en-US" sz="1100" b="0" dirty="0">
                <a:solidFill>
                  <a:srgbClr val="95A5A6"/>
                </a:solidFill>
                <a:latin typeface="Consolas" panose="020B0609020204030204" pitchFamily="49" charset="0"/>
                <a:ea typeface="宋体" panose="02010600030101010101" pitchFamily="2" charset="-122"/>
              </a:rPr>
              <a:t>TCP Server</a:t>
            </a:r>
            <a:r>
              <a:rPr lang="zh-CN" sz="1100" b="0" dirty="0">
                <a:solidFill>
                  <a:srgbClr val="95A5A6"/>
                </a:solidFill>
                <a:ea typeface="宋体" panose="02010600030101010101" pitchFamily="2" charset="-122"/>
              </a:rPr>
              <a:t>的</a:t>
            </a:r>
            <a:r>
              <a:rPr lang="en-US" sz="1100" b="0" dirty="0">
                <a:solidFill>
                  <a:srgbClr val="95A5A6"/>
                </a:solidFill>
                <a:latin typeface="Consolas" panose="020B0609020204030204" pitchFamily="49" charset="0"/>
                <a:ea typeface="宋体" panose="02010600030101010101" pitchFamily="2" charset="-122"/>
              </a:rPr>
              <a:t>IP</a:t>
            </a:r>
            <a:r>
              <a:rPr lang="zh-CN" sz="1100" b="0" dirty="0">
                <a:solidFill>
                  <a:srgbClr val="95A5A6"/>
                </a:solidFill>
                <a:ea typeface="宋体" panose="02010600030101010101" pitchFamily="2" charset="-122"/>
              </a:rPr>
              <a:t>和端口号</a:t>
            </a:r>
            <a:endPar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WiFiClient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client;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 //</a:t>
            </a:r>
            <a:r>
              <a:rPr lang="zh-CN" sz="1100" b="0" dirty="0">
                <a:solidFill>
                  <a:srgbClr val="95A5A6"/>
                </a:solidFill>
                <a:ea typeface="宋体" panose="02010600030101010101" pitchFamily="2" charset="-122"/>
              </a:rPr>
              <a:t>创建一个</a:t>
            </a:r>
            <a:r>
              <a:rPr lang="en-US" sz="1100" b="0" dirty="0" err="1">
                <a:solidFill>
                  <a:srgbClr val="95A5A6"/>
                </a:solidFill>
                <a:latin typeface="Consolas" panose="020B0609020204030204" pitchFamily="49" charset="0"/>
                <a:ea typeface="宋体" panose="02010600030101010101" pitchFamily="2" charset="-122"/>
              </a:rPr>
              <a:t>tcpclient</a:t>
            </a:r>
            <a:r>
              <a:rPr lang="zh-CN" sz="1100" b="0" dirty="0">
                <a:solidFill>
                  <a:srgbClr val="95A5A6"/>
                </a:solidFill>
                <a:ea typeface="宋体" panose="02010600030101010101" pitchFamily="2" charset="-122"/>
              </a:rPr>
              <a:t>连接</a:t>
            </a:r>
            <a:endPar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//setup</a:t>
            </a:r>
            <a:r>
              <a:rPr lang="zh-CN" sz="1100" b="0" dirty="0">
                <a:solidFill>
                  <a:srgbClr val="95A5A6"/>
                </a:solidFill>
                <a:ea typeface="宋体" panose="02010600030101010101" pitchFamily="2" charset="-122"/>
              </a:rPr>
              <a:t>函数部分</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void</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setup</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begin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115200</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设置波特率</a:t>
            </a:r>
            <a:endPar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pinMode</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5</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OUTPUT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配置输出端口</a:t>
            </a:r>
            <a:endPar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mode</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WIFI_STA</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设置</a:t>
            </a:r>
            <a:r>
              <a:rPr lang="en-US" sz="1100" b="0" dirty="0">
                <a:solidFill>
                  <a:srgbClr val="95A5A6"/>
                </a:solidFill>
                <a:latin typeface="Consolas" panose="020B0609020204030204" pitchFamily="49" charset="0"/>
                <a:ea typeface="宋体" panose="02010600030101010101" pitchFamily="2" charset="-122"/>
              </a:rPr>
              <a:t>WIFI</a:t>
            </a:r>
            <a:r>
              <a:rPr lang="zh-CN" sz="1100" b="0" dirty="0">
                <a:solidFill>
                  <a:srgbClr val="95A5A6"/>
                </a:solidFill>
                <a:ea typeface="宋体" panose="02010600030101010101" pitchFamily="2" charset="-122"/>
              </a:rPr>
              <a:t>模式</a:t>
            </a:r>
            <a:endPar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begin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ssid</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password</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"\r\</a:t>
            </a:r>
            <a:r>
              <a:rPr lang="en-US" sz="1100" b="0" dirty="0" err="1">
                <a:solidFill>
                  <a:srgbClr val="005C5F"/>
                </a:solidFill>
                <a:latin typeface="Consolas" panose="020B0609020204030204" pitchFamily="49" charset="0"/>
                <a:ea typeface="宋体" panose="02010600030101010101" pitchFamily="2" charset="-122"/>
                <a:cs typeface="宋体" panose="02010600030101010101" pitchFamily="2" charset="-122"/>
              </a:rPr>
              <a:t>nConnecting</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 to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ssid</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int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i</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0</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728E00"/>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while</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status</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!=WL_CONNECTED</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delay</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1000</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"Waiting for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i</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"s..."</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005C5F"/>
                </a:solidFill>
                <a:latin typeface="Consolas" panose="020B0609020204030204" pitchFamily="49" charset="0"/>
                <a:ea typeface="宋体" panose="02010600030101010101" pitchFamily="2" charset="-122"/>
                <a:cs typeface="宋体" panose="02010600030101010101" pitchFamily="2" charset="-122"/>
              </a:rPr>
              <a:t>WiFi</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 connected!"</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"IP address: "</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localIP</a:t>
            </a:r>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endParaRPr>
          </a:p>
          <a:p>
            <a:pPr indent="0"/>
            <a:r>
              <a:rPr 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sz="1100" b="0" dirty="0">
                <a:solidFill>
                  <a:srgbClr val="95A5A6"/>
                </a:solidFill>
                <a:ea typeface="宋体" panose="02010600030101010101" pitchFamily="2" charset="-122"/>
              </a:rPr>
              <a:t>通过串口发送</a:t>
            </a:r>
            <a:r>
              <a:rPr lang="en-US" sz="1100" b="0" dirty="0">
                <a:solidFill>
                  <a:srgbClr val="95A5A6"/>
                </a:solidFill>
                <a:latin typeface="Consolas" panose="020B0609020204030204" pitchFamily="49" charset="0"/>
                <a:ea typeface="宋体" panose="02010600030101010101" pitchFamily="2" charset="-122"/>
              </a:rPr>
              <a:t>WIFI</a:t>
            </a:r>
            <a:r>
              <a:rPr lang="zh-CN" sz="1100" b="0" dirty="0">
                <a:solidFill>
                  <a:srgbClr val="95A5A6"/>
                </a:solidFill>
                <a:ea typeface="宋体" panose="02010600030101010101" pitchFamily="2" charset="-122"/>
              </a:rPr>
              <a:t>连接状态信息</a:t>
            </a:r>
            <a:endParaRPr lang="en-US" sz="1100" b="0" dirty="0">
              <a:solidFill>
                <a:srgbClr val="95A5A6"/>
              </a:solidFill>
              <a:latin typeface="Consolas" panose="020B0609020204030204" pitchFamily="49" charset="0"/>
              <a:ea typeface="宋体" panose="02010600030101010101" pitchFamily="2" charset="-122"/>
              <a:cs typeface="宋体" panose="02010600030101010101" pitchFamily="2" charset="-122"/>
            </a:endParaRPr>
          </a:p>
          <a:p>
            <a:pPr indent="0"/>
            <a:endParaRPr lang="zh-CN" altLang="en-US" sz="1400" b="0" dirty="0">
              <a:solidFill>
                <a:srgbClr val="95A5A6"/>
              </a:solidFill>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4786331" y="472041"/>
            <a:ext cx="3973205" cy="1762005"/>
          </a:xfrm>
          <a:prstGeom prst="rect">
            <a:avLst/>
          </a:prstGeom>
        </p:spPr>
        <p:txBody>
          <a:bodyPr spcFirstLastPara="1" wrap="square" lIns="91425" tIns="91425" rIns="91425" bIns="91425" anchor="t" anchorCtr="0">
            <a:noAutofit/>
          </a:bodyPr>
          <a:lstStyle/>
          <a:p>
            <a:pPr algn="r"/>
            <a:r>
              <a:rPr lang="en-US" altLang="zh-HK" b="1" dirty="0">
                <a:latin typeface="思源黑体 CN Medium" panose="020B0600000000000000" pitchFamily="34" charset="-122"/>
                <a:ea typeface="思源黑体 CN Medium" panose="020B0600000000000000" pitchFamily="34" charset="-122"/>
              </a:rPr>
              <a:t>ESP8266</a:t>
            </a:r>
            <a:br>
              <a:rPr lang="en-US" altLang="zh-HK" b="1" dirty="0">
                <a:latin typeface="思源黑体 CN Medium" panose="020B0600000000000000" pitchFamily="34" charset="-122"/>
                <a:ea typeface="思源黑体 CN Medium" panose="020B0600000000000000" pitchFamily="34" charset="-122"/>
              </a:rPr>
            </a:br>
            <a:r>
              <a:rPr lang="zh-CN" altLang="en-US" b="1" dirty="0">
                <a:latin typeface="思源黑体 CN Medium" panose="020B0600000000000000" pitchFamily="34" charset="-122"/>
                <a:ea typeface="思源黑体 CN Medium" panose="020B0600000000000000" pitchFamily="34" charset="-122"/>
              </a:rPr>
              <a:t>局域网通信</a:t>
            </a:r>
            <a:endParaRPr lang="en-US" altLang="zh-CN"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5988590" y="1627495"/>
            <a:ext cx="3155410" cy="33833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  代码分析</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139700" indent="0">
              <a:buNone/>
            </a:pP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在</a:t>
            </a:r>
            <a:r>
              <a:rPr lang="en-US" altLang="zh-CN"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loop</a:t>
            </a: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函数部分，首先设置单片机向串口发送</a:t>
            </a:r>
            <a:r>
              <a:rPr lang="en-US" altLang="zh-CN"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TCP Server</a:t>
            </a: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连接信息以及向</a:t>
            </a:r>
            <a:r>
              <a:rPr lang="en-US" altLang="zh-CN"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TCP Sever</a:t>
            </a: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发送的数据，然后单片机根据收到的指令，对</a:t>
            </a:r>
            <a:r>
              <a:rPr lang="en-US" altLang="zh-CN"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GPIO5</a:t>
            </a:r>
            <a:r>
              <a:rPr lang="zh-CN" altLang="en-US" sz="1800" dirty="0">
                <a:solidFill>
                  <a:schemeClr val="accent1"/>
                </a:solidFill>
                <a:effectLst>
                  <a:outerShdw blurRad="38100" dist="25400" dir="5400000" algn="ctr" rotWithShape="0">
                    <a:srgbClr val="6E747A">
                      <a:alpha val="43000"/>
                    </a:srgbClr>
                  </a:outerShdw>
                </a:effectLst>
                <a:latin typeface="思源黑体 CN Medium" panose="020B0600000000000000" pitchFamily="34" charset="-122"/>
                <a:ea typeface="思源黑体 CN Medium" panose="020B0600000000000000" pitchFamily="34" charset="-122"/>
              </a:rPr>
              <a:t>的高低电平输出进行配置。</a:t>
            </a:r>
          </a:p>
        </p:txBody>
      </p:sp>
      <p:sp>
        <p:nvSpPr>
          <p:cNvPr id="7" name="文本框 6"/>
          <p:cNvSpPr txBox="1"/>
          <p:nvPr/>
        </p:nvSpPr>
        <p:spPr>
          <a:xfrm>
            <a:off x="113166" y="132620"/>
            <a:ext cx="5875424" cy="4878259"/>
          </a:xfrm>
          <a:prstGeom prst="rect">
            <a:avLst/>
          </a:prstGeom>
          <a:solidFill>
            <a:schemeClr val="lt1"/>
          </a:solidFill>
          <a:ln w="9525">
            <a:noFill/>
          </a:ln>
        </p:spPr>
        <p:txBody>
          <a:bodyPr wrap="square">
            <a:spAutoFit/>
          </a:bodyPr>
          <a:lstStyle/>
          <a:p>
            <a:pPr indent="0"/>
            <a:r>
              <a:rPr lang="en-US" altLang="zh-CN"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void</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loop</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005C5F"/>
                </a:solidFill>
                <a:latin typeface="Consolas" panose="020B0609020204030204" pitchFamily="49" charset="0"/>
                <a:ea typeface="宋体" panose="02010600030101010101" pitchFamily="2" charset="-122"/>
                <a:cs typeface="宋体" panose="02010600030101010101" pitchFamily="2" charset="-122"/>
              </a:rPr>
              <a:t>Connceting</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 to TCP Server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host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if</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client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connect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host,port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"Failed"</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"Reconnect in 5 seconds"</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delay</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5000</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return</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altLang="zh-CN" sz="1100" b="0" dirty="0">
                <a:solidFill>
                  <a:srgbClr val="95A5A6"/>
                </a:solidFill>
                <a:ea typeface="宋体" panose="02010600030101010101" pitchFamily="2" charset="-122"/>
              </a:rPr>
              <a:t>通过串口发送</a:t>
            </a:r>
            <a:r>
              <a:rPr lang="en-US" altLang="zh-CN" sz="1100" b="0" dirty="0">
                <a:solidFill>
                  <a:srgbClr val="95A5A6"/>
                </a:solidFill>
                <a:latin typeface="Consolas" panose="020B0609020204030204" pitchFamily="49" charset="0"/>
                <a:ea typeface="宋体" panose="02010600030101010101" pitchFamily="2" charset="-122"/>
              </a:rPr>
              <a:t>TCP Server</a:t>
            </a:r>
            <a:r>
              <a:rPr lang="zh-CN" altLang="zh-CN" sz="1100" b="0" dirty="0">
                <a:solidFill>
                  <a:srgbClr val="95A5A6"/>
                </a:solidFill>
                <a:ea typeface="宋体" panose="02010600030101010101" pitchFamily="2" charset="-122"/>
              </a:rPr>
              <a:t>连接信息</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"Send The String to TCP Server :\"I am </a:t>
            </a:r>
            <a:r>
              <a:rPr lang="en-US" altLang="zh-CN" sz="1100" b="0" dirty="0" err="1">
                <a:solidFill>
                  <a:srgbClr val="005C5F"/>
                </a:solidFill>
                <a:latin typeface="Consolas" panose="020B0609020204030204" pitchFamily="49" charset="0"/>
                <a:ea typeface="宋体" panose="02010600030101010101" pitchFamily="2" charset="-122"/>
                <a:cs typeface="宋体" panose="02010600030101010101" pitchFamily="2" charset="-122"/>
              </a:rPr>
              <a:t>zhanghansen</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client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String</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"I am </a:t>
            </a:r>
            <a:r>
              <a:rPr lang="en-US" altLang="zh-CN" sz="1100" b="0" dirty="0" err="1">
                <a:solidFill>
                  <a:srgbClr val="005C5F"/>
                </a:solidFill>
                <a:latin typeface="Consolas" panose="020B0609020204030204" pitchFamily="49" charset="0"/>
                <a:ea typeface="宋体" panose="02010600030101010101" pitchFamily="2" charset="-122"/>
                <a:cs typeface="宋体" panose="02010600030101010101" pitchFamily="2" charset="-122"/>
              </a:rPr>
              <a:t>zhanghansen</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rPr>
              <a:t>delay</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3000</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D354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"wait 5 sec..."</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altLang="zh-CN" sz="1100" b="0" dirty="0">
                <a:solidFill>
                  <a:srgbClr val="95A5A6"/>
                </a:solidFill>
                <a:ea typeface="宋体" panose="02010600030101010101" pitchFamily="2" charset="-122"/>
              </a:rPr>
              <a:t>向</a:t>
            </a:r>
            <a:r>
              <a:rPr lang="en-US" altLang="zh-CN" sz="1100" b="0" dirty="0">
                <a:solidFill>
                  <a:srgbClr val="95A5A6"/>
                </a:solidFill>
                <a:latin typeface="Consolas" panose="020B0609020204030204" pitchFamily="49" charset="0"/>
                <a:ea typeface="宋体" panose="02010600030101010101" pitchFamily="2" charset="-122"/>
              </a:rPr>
              <a:t>TCP Server</a:t>
            </a:r>
            <a:r>
              <a:rPr lang="zh-CN" altLang="zh-CN" sz="1100" b="0" dirty="0">
                <a:solidFill>
                  <a:srgbClr val="95A5A6"/>
                </a:solidFill>
                <a:ea typeface="宋体" panose="02010600030101010101" pitchFamily="2" charset="-122"/>
              </a:rPr>
              <a:t>发送信息</a:t>
            </a:r>
            <a:endPar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while</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client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available</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00979D"/>
                </a:solidFill>
                <a:latin typeface="Consolas" panose="020B0609020204030204" pitchFamily="49" charset="0"/>
                <a:ea typeface="宋体" panose="02010600030101010101" pitchFamily="2" charset="-122"/>
                <a:cs typeface="宋体" panose="02010600030101010101" pitchFamily="2" charset="-122"/>
              </a:rPr>
              <a:t>char</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val</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client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read</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if</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val</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=='0'</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digitalWrite</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5</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,HIGH</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altLang="zh-CN" sz="1100" b="0" dirty="0">
                <a:solidFill>
                  <a:srgbClr val="95A5A6"/>
                </a:solidFill>
                <a:ea typeface="宋体" panose="02010600030101010101" pitchFamily="2" charset="-122"/>
              </a:rPr>
              <a:t>如果收到</a:t>
            </a:r>
            <a:r>
              <a:rPr lang="en-US" altLang="zh-CN" sz="1100" b="0" dirty="0">
                <a:solidFill>
                  <a:srgbClr val="95A5A6"/>
                </a:solidFill>
                <a:latin typeface="Consolas" panose="020B0609020204030204" pitchFamily="49" charset="0"/>
                <a:ea typeface="宋体" panose="02010600030101010101" pitchFamily="2" charset="-122"/>
              </a:rPr>
              <a:t>0</a:t>
            </a:r>
            <a:r>
              <a:rPr lang="zh-CN" altLang="zh-CN" sz="1100" b="0" dirty="0">
                <a:solidFill>
                  <a:srgbClr val="95A5A6"/>
                </a:solidFill>
                <a:ea typeface="宋体" panose="02010600030101010101" pitchFamily="2" charset="-122"/>
              </a:rPr>
              <a:t>，则</a:t>
            </a:r>
            <a:r>
              <a:rPr lang="en-US" altLang="zh-CN" sz="1100" b="0" dirty="0">
                <a:solidFill>
                  <a:srgbClr val="95A5A6"/>
                </a:solidFill>
                <a:latin typeface="Consolas" panose="020B0609020204030204" pitchFamily="49" charset="0"/>
                <a:ea typeface="宋体" panose="02010600030101010101" pitchFamily="2" charset="-122"/>
              </a:rPr>
              <a:t>GPIO5</a:t>
            </a:r>
            <a:r>
              <a:rPr lang="zh-CN" altLang="zh-CN" sz="1100" b="0" dirty="0">
                <a:solidFill>
                  <a:srgbClr val="95A5A6"/>
                </a:solidFill>
                <a:ea typeface="宋体" panose="02010600030101010101" pitchFamily="2" charset="-122"/>
              </a:rPr>
              <a:t>输出高电平</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728E00"/>
                </a:solidFill>
                <a:latin typeface="Consolas" panose="020B0609020204030204" pitchFamily="49" charset="0"/>
                <a:ea typeface="宋体" panose="02010600030101010101" pitchFamily="2" charset="-122"/>
                <a:cs typeface="宋体" panose="02010600030101010101" pitchFamily="2" charset="-122"/>
              </a:rPr>
              <a:t>if</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err="1">
                <a:solidFill>
                  <a:srgbClr val="4E5B61"/>
                </a:solidFill>
                <a:latin typeface="Consolas" panose="020B0609020204030204" pitchFamily="49" charset="0"/>
                <a:ea typeface="宋体" panose="02010600030101010101" pitchFamily="2" charset="-122"/>
                <a:cs typeface="宋体" panose="02010600030101010101" pitchFamily="2" charset="-122"/>
              </a:rPr>
              <a:t>val</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=='1'</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err="1">
                <a:solidFill>
                  <a:srgbClr val="D35400"/>
                </a:solidFill>
                <a:latin typeface="Consolas" panose="020B0609020204030204" pitchFamily="49" charset="0"/>
                <a:ea typeface="宋体" panose="02010600030101010101" pitchFamily="2" charset="-122"/>
                <a:cs typeface="宋体" panose="02010600030101010101" pitchFamily="2" charset="-122"/>
              </a:rPr>
              <a:t>digitalWrite</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005C5F"/>
                </a:solidFill>
                <a:latin typeface="Consolas" panose="020B0609020204030204" pitchFamily="49" charset="0"/>
                <a:ea typeface="宋体" panose="02010600030101010101" pitchFamily="2" charset="-122"/>
                <a:cs typeface="宋体" panose="02010600030101010101" pitchFamily="2" charset="-122"/>
              </a:rPr>
              <a:t>5</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,LOW</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100" b="0" dirty="0">
                <a:solidFill>
                  <a:srgbClr val="95A5A6"/>
                </a:solidFill>
                <a:latin typeface="Consolas" panose="020B0609020204030204" pitchFamily="49" charset="0"/>
                <a:ea typeface="宋体" panose="02010600030101010101" pitchFamily="2" charset="-122"/>
                <a:cs typeface="宋体" panose="02010600030101010101" pitchFamily="2" charset="-122"/>
              </a:rPr>
              <a:t>//</a:t>
            </a:r>
            <a:r>
              <a:rPr lang="zh-CN" altLang="zh-CN" sz="1100" b="0" dirty="0">
                <a:solidFill>
                  <a:srgbClr val="95A5A6"/>
                </a:solidFill>
                <a:ea typeface="宋体" panose="02010600030101010101" pitchFamily="2" charset="-122"/>
              </a:rPr>
              <a:t>如果收到</a:t>
            </a:r>
            <a:r>
              <a:rPr lang="en-US" altLang="zh-CN" sz="1100" b="0" dirty="0">
                <a:solidFill>
                  <a:srgbClr val="95A5A6"/>
                </a:solidFill>
                <a:latin typeface="Consolas" panose="020B0609020204030204" pitchFamily="49" charset="0"/>
                <a:ea typeface="宋体" panose="02010600030101010101" pitchFamily="2" charset="-122"/>
              </a:rPr>
              <a:t>1</a:t>
            </a:r>
            <a:r>
              <a:rPr lang="zh-CN" altLang="zh-CN" sz="1100" b="0" dirty="0">
                <a:solidFill>
                  <a:srgbClr val="95A5A6"/>
                </a:solidFill>
                <a:ea typeface="宋体" panose="02010600030101010101" pitchFamily="2" charset="-122"/>
              </a:rPr>
              <a:t>，则</a:t>
            </a:r>
            <a:r>
              <a:rPr lang="en-US" altLang="zh-CN" sz="1100" b="0" dirty="0">
                <a:solidFill>
                  <a:srgbClr val="95A5A6"/>
                </a:solidFill>
                <a:latin typeface="Consolas" panose="020B0609020204030204" pitchFamily="49" charset="0"/>
                <a:ea typeface="宋体" panose="02010600030101010101" pitchFamily="2" charset="-122"/>
              </a:rPr>
              <a:t>GPIO5</a:t>
            </a:r>
            <a:r>
              <a:rPr lang="zh-CN" altLang="zh-CN" sz="1100" b="0" dirty="0">
                <a:solidFill>
                  <a:srgbClr val="95A5A6"/>
                </a:solidFill>
                <a:ea typeface="宋体" panose="02010600030101010101" pitchFamily="2" charset="-122"/>
              </a:rPr>
              <a:t>输出低电平</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endParaRPr>
          </a:p>
          <a:p>
            <a:pPr indent="0"/>
            <a:r>
              <a:rPr lang="en-US" altLang="zh-CN" sz="1100" b="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p>
          <a:p>
            <a:pPr indent="0"/>
            <a:r>
              <a:rPr lang="en-US" altLang="zh-CN" sz="1100" b="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en-US" altLang="en-US" sz="1100" b="0" dirty="0">
              <a:solidFill>
                <a:srgbClr val="434F54"/>
              </a:solidFill>
              <a:latin typeface="Consolas" panose="020B0609020204030204" pitchFamily="49" charset="0"/>
              <a:ea typeface="宋体" panose="02010600030101010101" pitchFamily="2" charset="-122"/>
              <a:cs typeface="宋体" panose="02010600030101010101" pitchFamily="2" charset="-122"/>
            </a:endParaRPr>
          </a:p>
          <a:p>
            <a:pPr indent="0"/>
            <a:endParaRPr lang="zh-CN" altLang="en-US" sz="1400" b="0" dirty="0">
              <a:solidFill>
                <a:srgbClr val="95A5A6"/>
              </a:solidFill>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42902" y="435150"/>
            <a:ext cx="6321600" cy="635400"/>
          </a:xfrm>
          <a:prstGeom prst="rect">
            <a:avLst/>
          </a:prstGeom>
        </p:spPr>
        <p:txBody>
          <a:bodyPr spcFirstLastPara="1" wrap="square" lIns="91425" tIns="91425" rIns="91425" bIns="91425" anchor="t" anchorCtr="0">
            <a:noAutofit/>
          </a:bodyPr>
          <a:lstStyle/>
          <a:p>
            <a:r>
              <a:rPr lang="en-US" altLang="zh-CN" dirty="0">
                <a:latin typeface="思源黑体 CN Medium" panose="020B0600000000000000" pitchFamily="34" charset="-122"/>
                <a:ea typeface="思源黑体 CN Medium" panose="020B0600000000000000" pitchFamily="34" charset="-122"/>
              </a:rPr>
              <a:t>ESP8266</a:t>
            </a:r>
            <a:r>
              <a:rPr lang="zh-CN" altLang="en-US" dirty="0">
                <a:latin typeface="思源黑体 CN Medium" panose="020B0600000000000000" pitchFamily="34" charset="-122"/>
                <a:ea typeface="思源黑体 CN Medium" panose="020B0600000000000000" pitchFamily="34" charset="-122"/>
              </a:rPr>
              <a:t>局域网通信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342902" y="1070550"/>
            <a:ext cx="8645233"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操作流程</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139700" indent="0">
              <a:buNone/>
            </a:pPr>
            <a:r>
              <a:rPr lang="zh-CN" altLang="en-US" sz="2000" dirty="0"/>
              <a:t>在Arduino IDE中，选择对应的COM端口，手动指定开发板为Generic ESP8266 Module，进行验证，检查代码中是否存在错误，并进行修改完善，修改完成后进行上传写入。</a:t>
            </a:r>
          </a:p>
          <a:p>
            <a:pPr marL="139700" indent="0">
              <a:buNone/>
            </a:pPr>
            <a:r>
              <a:rPr lang="zh-CN" altLang="en-US" sz="2000" dirty="0"/>
              <a:t>首先将ESP8266配置在写入模式，然后在Arduino IDE中进行写入操作，写入完成后，开关拨到运行模式，并按压reset按键重启ESP8266单片机，在Arduino IDE的串口监视器中检查ESP8266单片机的输出，确定ESP32是否按照预期设置正常运行，如有故障则进行相应排故。</a:t>
            </a:r>
          </a:p>
          <a:p>
            <a:pPr marL="139700" indent="0">
              <a:buNone/>
            </a:pPr>
            <a:r>
              <a:rPr lang="zh-CN" altLang="en-US" sz="2000" dirty="0"/>
              <a:t>在netassist软件中，配置以TCP Server模式运行，检查ESP8266进行连接，在在netassist软件中向ESP8266单片机发送指令，进而控制灯泡的通断。</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006796" y="452176"/>
            <a:ext cx="7885996" cy="469132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23024" y="0"/>
            <a:ext cx="8697951" cy="5143500"/>
          </a:xfrm>
          <a:prstGeom prst="rect">
            <a:avLst/>
          </a:prstGeom>
        </p:spPr>
      </p:pic>
      <p:pic>
        <p:nvPicPr>
          <p:cNvPr id="4" name="20231115_153255_1">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693565" y="383381"/>
            <a:ext cx="7346633" cy="4376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0" fill="hold" display="1">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223024" y="0"/>
            <a:ext cx="8697951" cy="5143500"/>
          </a:xfrm>
          <a:prstGeom prst="rect">
            <a:avLst/>
          </a:prstGeom>
        </p:spPr>
      </p:pic>
      <p:pic>
        <p:nvPicPr>
          <p:cNvPr id="2" name="20231115_153255_2">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679264" y="305864"/>
            <a:ext cx="6822758" cy="42471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zh-CN" altLang="en-US" b="1" dirty="0">
                <a:latin typeface="思源黑体 CN Medium" panose="020B0600000000000000" pitchFamily="34" charset="-122"/>
                <a:ea typeface="思源黑体 CN Medium" panose="020B0600000000000000" pitchFamily="34" charset="-122"/>
              </a:rPr>
              <a:t>采集传感器数据控制闪烁</a:t>
            </a:r>
            <a:endParaRPr lang="zh-HK" altLang="en-US" b="1"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采集传感器数据控制闪烁</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00249" y="12113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任务要求</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0"/>
              </a:spcBef>
              <a:spcAft>
                <a:spcPts val="0"/>
              </a:spcAft>
              <a:buClr>
                <a:srgbClr val="000000"/>
              </a:buClr>
              <a:buSzPts val="1100"/>
              <a:buFont typeface="Arial" panose="020B0604020202020204"/>
              <a:buNone/>
            </a:pPr>
            <a:r>
              <a:rPr lang="zh-CN" altLang="en-US" sz="1600" dirty="0">
                <a:latin typeface="思源黑体 CN Medium" panose="020B0600000000000000" pitchFamily="34" charset="-122"/>
                <a:ea typeface="思源黑体 CN Medium" panose="020B0600000000000000" pitchFamily="34" charset="-122"/>
              </a:rPr>
              <a:t>编写代码令传感器向</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发送实时数值，并使</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对数值进行判断，若满足条件则向灯泡发出闪烁指令，同时向主机端发送文字报警提示，反之灯泡不会闪烁。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descr="时间轴图形中的背景指针形状"/>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5" name="Google Shape;205;p32"/>
          <p:cNvSpPr txBox="1">
            <a:spLocks noGrp="1"/>
          </p:cNvSpPr>
          <p:nvPr>
            <p:ph type="body" idx="4294967295"/>
          </p:nvPr>
        </p:nvSpPr>
        <p:spPr>
          <a:xfrm>
            <a:off x="340925" y="2336550"/>
            <a:ext cx="15717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HK" sz="1500" b="1" dirty="0">
                <a:solidFill>
                  <a:schemeClr val="lt1"/>
                </a:solidFill>
              </a:rPr>
              <a:t>11</a:t>
            </a:r>
            <a:r>
              <a:rPr lang="zh-HK" sz="1500" b="1" dirty="0">
                <a:solidFill>
                  <a:schemeClr val="lt1"/>
                </a:solidFill>
              </a:rPr>
              <a:t>月 </a:t>
            </a:r>
            <a:r>
              <a:rPr lang="en-US" altLang="zh-HK" sz="1500" b="1" dirty="0">
                <a:solidFill>
                  <a:schemeClr val="lt1"/>
                </a:solidFill>
              </a:rPr>
              <a:t>7</a:t>
            </a:r>
            <a:r>
              <a:rPr lang="zh-HK" sz="1500" b="1" dirty="0">
                <a:solidFill>
                  <a:schemeClr val="lt1"/>
                </a:solidFill>
              </a:rPr>
              <a:t> 日</a:t>
            </a:r>
            <a:endParaRPr sz="1500" b="1" dirty="0">
              <a:solidFill>
                <a:schemeClr val="lt1"/>
              </a:solidFill>
            </a:endParaRPr>
          </a:p>
        </p:txBody>
      </p:sp>
      <p:grpSp>
        <p:nvGrpSpPr>
          <p:cNvPr id="206" name="Google Shape;206;p32"/>
          <p:cNvGrpSpPr/>
          <p:nvPr/>
        </p:nvGrpSpPr>
        <p:grpSpPr>
          <a:xfrm>
            <a:off x="969270" y="1610215"/>
            <a:ext cx="198900" cy="593656"/>
            <a:chOff x="777447" y="1610215"/>
            <a:chExt cx="198900" cy="593656"/>
          </a:xfrm>
        </p:grpSpPr>
        <p:cxnSp>
          <p:nvCxnSpPr>
            <p:cNvPr id="207" name="Google Shape;207;p32"/>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208" name="Google Shape;208;p32"/>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txBox="1">
            <a:spLocks noGrp="1"/>
          </p:cNvSpPr>
          <p:nvPr>
            <p:ph type="body" idx="4294967295"/>
          </p:nvPr>
        </p:nvSpPr>
        <p:spPr>
          <a:xfrm>
            <a:off x="-77791" y="1196021"/>
            <a:ext cx="2242800" cy="90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ltLang="zh-HK" sz="1600" dirty="0"/>
              <a:t>PC</a:t>
            </a:r>
            <a:r>
              <a:rPr lang="zh-CN" altLang="en-US" sz="1600" dirty="0"/>
              <a:t>端设计</a:t>
            </a:r>
            <a:endParaRPr sz="1600" dirty="0"/>
          </a:p>
        </p:txBody>
      </p:sp>
      <p:sp>
        <p:nvSpPr>
          <p:cNvPr id="210" name="Google Shape;210;p32" descr="时间轴图形中的背景指针形状"/>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body" idx="4294967295"/>
          </p:nvPr>
        </p:nvSpPr>
        <p:spPr>
          <a:xfrm>
            <a:off x="2126325" y="2336550"/>
            <a:ext cx="16920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HK" sz="1400" b="1" dirty="0">
                <a:solidFill>
                  <a:schemeClr val="lt1"/>
                </a:solidFill>
              </a:rPr>
              <a:t>11</a:t>
            </a:r>
            <a:r>
              <a:rPr lang="zh-HK" sz="1400" b="1" dirty="0">
                <a:solidFill>
                  <a:schemeClr val="lt1"/>
                </a:solidFill>
              </a:rPr>
              <a:t>月</a:t>
            </a:r>
            <a:r>
              <a:rPr lang="en-US" altLang="zh-HK" sz="1400" b="1" dirty="0">
                <a:solidFill>
                  <a:schemeClr val="lt1"/>
                </a:solidFill>
              </a:rPr>
              <a:t>7</a:t>
            </a:r>
            <a:r>
              <a:rPr lang="zh-HK" sz="1400" b="1" dirty="0">
                <a:solidFill>
                  <a:schemeClr val="lt1"/>
                </a:solidFill>
              </a:rPr>
              <a:t>日</a:t>
            </a:r>
            <a:endParaRPr sz="1400" b="1" dirty="0">
              <a:solidFill>
                <a:schemeClr val="lt1"/>
              </a:solidFill>
            </a:endParaRPr>
          </a:p>
        </p:txBody>
      </p:sp>
      <p:grpSp>
        <p:nvGrpSpPr>
          <p:cNvPr id="212" name="Google Shape;212;p32"/>
          <p:cNvGrpSpPr/>
          <p:nvPr/>
        </p:nvGrpSpPr>
        <p:grpSpPr>
          <a:xfrm>
            <a:off x="2684632" y="2938958"/>
            <a:ext cx="198900" cy="593656"/>
            <a:chOff x="2223534" y="2938958"/>
            <a:chExt cx="198900" cy="593656"/>
          </a:xfrm>
        </p:grpSpPr>
        <p:cxnSp>
          <p:nvCxnSpPr>
            <p:cNvPr id="213" name="Google Shape;213;p32"/>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214" name="Google Shape;214;p32"/>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32"/>
          <p:cNvSpPr txBox="1">
            <a:spLocks noGrp="1"/>
          </p:cNvSpPr>
          <p:nvPr>
            <p:ph type="body" idx="4294967295"/>
          </p:nvPr>
        </p:nvSpPr>
        <p:spPr>
          <a:xfrm>
            <a:off x="1663306" y="3851533"/>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US" altLang="zh-HK" sz="1600" dirty="0"/>
              <a:t>ESP8266</a:t>
            </a:r>
            <a:r>
              <a:rPr lang="zh-CN" altLang="en-US" sz="1600" dirty="0"/>
              <a:t>局域网通信</a:t>
            </a:r>
            <a:endParaRPr sz="1600" dirty="0"/>
          </a:p>
          <a:p>
            <a:pPr marL="0" lvl="0" indent="0" algn="l" rtl="0">
              <a:spcBef>
                <a:spcPts val="1600"/>
              </a:spcBef>
              <a:spcAft>
                <a:spcPts val="1600"/>
              </a:spcAft>
              <a:buNone/>
            </a:pPr>
            <a:endParaRPr sz="1600" dirty="0"/>
          </a:p>
        </p:txBody>
      </p:sp>
      <p:sp>
        <p:nvSpPr>
          <p:cNvPr id="216" name="Google Shape;216;p32" descr="时间轴图形中的背景指针形状"/>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body" idx="4294967295"/>
          </p:nvPr>
        </p:nvSpPr>
        <p:spPr>
          <a:xfrm>
            <a:off x="3767750" y="2336550"/>
            <a:ext cx="17553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HK" sz="1400" b="1" dirty="0">
                <a:solidFill>
                  <a:schemeClr val="lt1"/>
                </a:solidFill>
              </a:rPr>
              <a:t>11</a:t>
            </a:r>
            <a:r>
              <a:rPr lang="zh-HK" sz="1400" b="1" dirty="0">
                <a:solidFill>
                  <a:schemeClr val="lt1"/>
                </a:solidFill>
              </a:rPr>
              <a:t>月 </a:t>
            </a:r>
            <a:r>
              <a:rPr lang="en-US" altLang="zh-HK" sz="1400" b="1" dirty="0">
                <a:solidFill>
                  <a:schemeClr val="lt1"/>
                </a:solidFill>
              </a:rPr>
              <a:t>10</a:t>
            </a:r>
            <a:r>
              <a:rPr lang="zh-HK" sz="1400" b="1" dirty="0">
                <a:solidFill>
                  <a:schemeClr val="lt1"/>
                </a:solidFill>
              </a:rPr>
              <a:t> 日</a:t>
            </a:r>
            <a:endParaRPr sz="1400" b="1" dirty="0">
              <a:solidFill>
                <a:schemeClr val="lt1"/>
              </a:solidFill>
            </a:endParaRPr>
          </a:p>
        </p:txBody>
      </p:sp>
      <p:grpSp>
        <p:nvGrpSpPr>
          <p:cNvPr id="218" name="Google Shape;218;p32"/>
          <p:cNvGrpSpPr/>
          <p:nvPr/>
        </p:nvGrpSpPr>
        <p:grpSpPr>
          <a:xfrm>
            <a:off x="4319545" y="1610215"/>
            <a:ext cx="198900" cy="593656"/>
            <a:chOff x="3918084" y="1610215"/>
            <a:chExt cx="198900" cy="593656"/>
          </a:xfrm>
        </p:grpSpPr>
        <p:cxnSp>
          <p:nvCxnSpPr>
            <p:cNvPr id="219" name="Google Shape;219;p32"/>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20" name="Google Shape;220;p32"/>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2"/>
          <p:cNvSpPr txBox="1">
            <a:spLocks noGrp="1"/>
          </p:cNvSpPr>
          <p:nvPr>
            <p:ph type="body" idx="4294967295"/>
          </p:nvPr>
        </p:nvSpPr>
        <p:spPr>
          <a:xfrm>
            <a:off x="3376123" y="9104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US" altLang="zh-CN" sz="1600" dirty="0"/>
              <a:t>ESP8266</a:t>
            </a:r>
            <a:r>
              <a:rPr lang="zh-CN" altLang="en-US" sz="1600" dirty="0"/>
              <a:t>采集传感器数据控制灯泡闪烁</a:t>
            </a:r>
          </a:p>
          <a:p>
            <a:pPr marL="0" lvl="0" indent="0" algn="l" rtl="0">
              <a:spcBef>
                <a:spcPts val="1600"/>
              </a:spcBef>
              <a:spcAft>
                <a:spcPts val="1600"/>
              </a:spcAft>
              <a:buNone/>
            </a:pPr>
            <a:endParaRPr sz="1600" dirty="0"/>
          </a:p>
        </p:txBody>
      </p:sp>
      <p:sp>
        <p:nvSpPr>
          <p:cNvPr id="222" name="Google Shape;222;p32" descr="时间轴图形中的背景指针形状"/>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3" name="Google Shape;223;p32"/>
          <p:cNvSpPr txBox="1">
            <a:spLocks noGrp="1"/>
          </p:cNvSpPr>
          <p:nvPr>
            <p:ph type="body" idx="4294967295"/>
          </p:nvPr>
        </p:nvSpPr>
        <p:spPr>
          <a:xfrm>
            <a:off x="5416700" y="2336550"/>
            <a:ext cx="17553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altLang="zh-HK" sz="1400" b="1" dirty="0">
                <a:solidFill>
                  <a:schemeClr val="lt1"/>
                </a:solidFill>
              </a:rPr>
              <a:t>11</a:t>
            </a:r>
            <a:r>
              <a:rPr lang="zh-HK" sz="1400" b="1" dirty="0">
                <a:solidFill>
                  <a:schemeClr val="lt1"/>
                </a:solidFill>
              </a:rPr>
              <a:t>月 </a:t>
            </a:r>
            <a:r>
              <a:rPr lang="en-US" altLang="zh-HK" sz="1400" b="1" dirty="0">
                <a:solidFill>
                  <a:schemeClr val="lt1"/>
                </a:solidFill>
              </a:rPr>
              <a:t>13</a:t>
            </a:r>
            <a:r>
              <a:rPr lang="zh-HK" sz="1400" b="1" dirty="0">
                <a:solidFill>
                  <a:schemeClr val="lt1"/>
                </a:solidFill>
              </a:rPr>
              <a:t> 日</a:t>
            </a:r>
            <a:endParaRPr sz="1400" b="1" dirty="0">
              <a:solidFill>
                <a:schemeClr val="lt1"/>
              </a:solidFill>
            </a:endParaRPr>
          </a:p>
        </p:txBody>
      </p:sp>
      <p:grpSp>
        <p:nvGrpSpPr>
          <p:cNvPr id="224" name="Google Shape;224;p32"/>
          <p:cNvGrpSpPr/>
          <p:nvPr/>
        </p:nvGrpSpPr>
        <p:grpSpPr>
          <a:xfrm>
            <a:off x="5973070" y="2938958"/>
            <a:ext cx="198900" cy="593656"/>
            <a:chOff x="5958946" y="2938958"/>
            <a:chExt cx="198900" cy="593656"/>
          </a:xfrm>
        </p:grpSpPr>
        <p:cxnSp>
          <p:nvCxnSpPr>
            <p:cNvPr id="225" name="Google Shape;225;p32"/>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26" name="Google Shape;226;p32"/>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32"/>
          <p:cNvSpPr txBox="1">
            <a:spLocks noGrp="1"/>
          </p:cNvSpPr>
          <p:nvPr>
            <p:ph type="body" idx="4294967295"/>
          </p:nvPr>
        </p:nvSpPr>
        <p:spPr>
          <a:xfrm>
            <a:off x="5031043" y="3690919"/>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zh-CN" altLang="en-US" sz="1600" dirty="0"/>
              <a:t>通过指令及环境判断同时控制灯泡</a:t>
            </a:r>
          </a:p>
          <a:p>
            <a:pPr marL="0" lvl="0" indent="0" algn="l" rtl="0">
              <a:spcBef>
                <a:spcPts val="1600"/>
              </a:spcBef>
              <a:spcAft>
                <a:spcPts val="1600"/>
              </a:spcAft>
              <a:buNone/>
            </a:pPr>
            <a:endParaRPr sz="1600" dirty="0"/>
          </a:p>
        </p:txBody>
      </p:sp>
      <p:sp>
        <p:nvSpPr>
          <p:cNvPr id="228" name="Google Shape;228;p32" descr="时间轴图形中的背景指针形状"/>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9" name="Google Shape;229;p32"/>
          <p:cNvSpPr txBox="1">
            <a:spLocks noGrp="1"/>
          </p:cNvSpPr>
          <p:nvPr>
            <p:ph type="body" idx="4294967295"/>
          </p:nvPr>
        </p:nvSpPr>
        <p:spPr>
          <a:xfrm>
            <a:off x="7111525" y="2358105"/>
            <a:ext cx="1721400" cy="47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HK" sz="1400" b="1" dirty="0">
                <a:solidFill>
                  <a:srgbClr val="FFFFFF"/>
                </a:solidFill>
              </a:rPr>
              <a:t>11 月 </a:t>
            </a:r>
            <a:r>
              <a:rPr lang="en-US" altLang="zh-HK" sz="1400" b="1" dirty="0">
                <a:solidFill>
                  <a:srgbClr val="FFFFFF"/>
                </a:solidFill>
              </a:rPr>
              <a:t>15</a:t>
            </a:r>
            <a:r>
              <a:rPr lang="zh-HK" sz="1400" b="1" dirty="0">
                <a:solidFill>
                  <a:srgbClr val="FFFFFF"/>
                </a:solidFill>
              </a:rPr>
              <a:t> 日</a:t>
            </a:r>
            <a:endParaRPr sz="1400" b="1" dirty="0">
              <a:solidFill>
                <a:schemeClr val="lt1"/>
              </a:solidFill>
            </a:endParaRPr>
          </a:p>
        </p:txBody>
      </p:sp>
      <p:grpSp>
        <p:nvGrpSpPr>
          <p:cNvPr id="230" name="Google Shape;230;p32"/>
          <p:cNvGrpSpPr/>
          <p:nvPr/>
        </p:nvGrpSpPr>
        <p:grpSpPr>
          <a:xfrm>
            <a:off x="7669807" y="1610215"/>
            <a:ext cx="198900" cy="593656"/>
            <a:chOff x="3918084" y="1610215"/>
            <a:chExt cx="198900" cy="593656"/>
          </a:xfrm>
        </p:grpSpPr>
        <p:cxnSp>
          <p:nvCxnSpPr>
            <p:cNvPr id="231" name="Google Shape;231;p32"/>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32" name="Google Shape;232;p32"/>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32"/>
          <p:cNvSpPr txBox="1">
            <a:spLocks noGrp="1"/>
          </p:cNvSpPr>
          <p:nvPr>
            <p:ph type="body" idx="4294967295"/>
          </p:nvPr>
        </p:nvSpPr>
        <p:spPr>
          <a:xfrm>
            <a:off x="6685963" y="1020221"/>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zh-CN" altLang="en-US" sz="1600" dirty="0"/>
              <a:t>配置</a:t>
            </a:r>
            <a:r>
              <a:rPr lang="en-US" altLang="zh-CN" sz="1600" dirty="0"/>
              <a:t>ESP8266</a:t>
            </a:r>
            <a:r>
              <a:rPr lang="zh-CN" altLang="en-US" sz="1600" dirty="0"/>
              <a:t>访问外网</a:t>
            </a:r>
            <a:endParaRPr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未命名文件(4)"/>
          <p:cNvPicPr>
            <a:picLocks noChangeAspect="1"/>
          </p:cNvPicPr>
          <p:nvPr/>
        </p:nvPicPr>
        <p:blipFill>
          <a:blip r:embed="rId2"/>
          <a:stretch>
            <a:fillRect/>
          </a:stretch>
        </p:blipFill>
        <p:spPr>
          <a:xfrm>
            <a:off x="1656080" y="1081405"/>
            <a:ext cx="6942455" cy="3742055"/>
          </a:xfrm>
          <a:prstGeom prst="rect">
            <a:avLst/>
          </a:prstGeom>
        </p:spPr>
      </p:pic>
      <p:sp>
        <p:nvSpPr>
          <p:cNvPr id="6" name="文本框 5"/>
          <p:cNvSpPr txBox="1"/>
          <p:nvPr/>
        </p:nvSpPr>
        <p:spPr>
          <a:xfrm>
            <a:off x="2502535" y="494030"/>
            <a:ext cx="6096000" cy="587375"/>
          </a:xfrm>
          <a:prstGeom prst="rect">
            <a:avLst/>
          </a:prstGeom>
        </p:spPr>
        <p:txBody>
          <a:bodyPr>
            <a:noAutofit/>
            <a:extLst>
              <a:ext uri="{4A0BC546-FE56-4ADE-93B0-CB8AF2F6F144}">
                <wpsdc:textFrameExt xmlns:wpsdc="http://www.wps.cn/officeDocument/2022/drawingmlCustomData" xmlns="" type="title"/>
              </a:ext>
            </a:extLst>
          </a:bodyPr>
          <a:lstStyle/>
          <a:p>
            <a:pPr algn="l"/>
            <a:r>
              <a:rPr lang="zh-CN" altLang="en-US" sz="3200" b="1" spc="300">
                <a:latin typeface="Arial" panose="020B0604020202020204" pitchFamily="34" charset="0"/>
                <a:ea typeface="微软雅黑" panose="020B0503020204020204" charset="-122"/>
              </a:rPr>
              <a:t>代码编写流程</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390201" y="385653"/>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采集传感器数据控制闪烁</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390140" y="774700"/>
            <a:ext cx="5698490" cy="5314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核心代码解释</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sp>
        <p:nvSpPr>
          <p:cNvPr id="5" name="标题 1"/>
          <p:cNvSpPr txBox="1"/>
          <p:nvPr/>
        </p:nvSpPr>
        <p:spPr>
          <a:xfrm>
            <a:off x="208280" y="1219835"/>
            <a:ext cx="4552315" cy="3833495"/>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l"/>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sensorvalue</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analogRead</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A0</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outvalue=</a:t>
            </a:r>
            <a:r>
              <a:rPr lang="en-US" altLang="zh-CN" sz="16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map</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sensorvalue,</a:t>
            </a:r>
            <a:r>
              <a:rPr lang="en-US" altLang="zh-CN" sz="16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1024</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330</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outvalue</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100" dirty="0">
                <a:solidFill>
                  <a:srgbClr val="95A5A6"/>
                </a:solidFill>
                <a:effectLst/>
                <a:latin typeface="Consolas" panose="020B0609020204030204" pitchFamily="49" charset="0"/>
                <a:ea typeface="等线" panose="02010600030101010101" pitchFamily="2" charset="-122"/>
                <a:cs typeface="Times New Roman" panose="02020603050405020304" pitchFamily="18" charset="0"/>
              </a:rPr>
              <a:t>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delay</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3000</a:t>
            </a:r>
            <a:r>
              <a:rPr lang="en-US" altLang="zh-CN" sz="16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if(outvalue &gt; 50)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digitalWrite</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(5,LOW);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if(outvalue &lt;= 50)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digitalWrite</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(5,HIGH);</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delay(350);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digitalWrite</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(5, LOW);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delay(350);                     </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Serial.println</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("Warning!!!");</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6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client.println</a:t>
            </a:r>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("Warning!!!");</a:t>
            </a:r>
          </a:p>
          <a:p>
            <a:pPr algn="l"/>
            <a:r>
              <a:rPr lang="en-US" altLang="zh-CN" sz="16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return; } </a:t>
            </a:r>
            <a:br>
              <a:rPr lang="en-US" altLang="zh-CN" sz="1400" b="0" dirty="0">
                <a:solidFill>
                  <a:srgbClr val="4E5B61"/>
                </a:solidFill>
                <a:latin typeface="Consolas" panose="020B0609020204030204" pitchFamily="49" charset="0"/>
              </a:rPr>
            </a:br>
            <a:br>
              <a:rPr lang="en-US" altLang="zh-CN" sz="1600" b="0" dirty="0">
                <a:solidFill>
                  <a:srgbClr val="4E5B61"/>
                </a:solidFill>
                <a:latin typeface="Consolas" panose="020B0609020204030204" pitchFamily="49" charset="0"/>
              </a:rPr>
            </a:br>
            <a:br>
              <a:rPr lang="en-US" altLang="zh-CN" sz="1400" b="0" dirty="0">
                <a:solidFill>
                  <a:srgbClr val="4E5B61"/>
                </a:solidFill>
                <a:latin typeface="Consolas" panose="020B0609020204030204" pitchFamily="49" charset="0"/>
              </a:rPr>
            </a:br>
            <a:endParaRPr lang="zh-CN" altLang="en-US" sz="1400" dirty="0"/>
          </a:p>
        </p:txBody>
      </p:sp>
      <p:sp>
        <p:nvSpPr>
          <p:cNvPr id="2" name="右大括号 1"/>
          <p:cNvSpPr/>
          <p:nvPr/>
        </p:nvSpPr>
        <p:spPr>
          <a:xfrm>
            <a:off x="4680585" y="1344295"/>
            <a:ext cx="581660" cy="3307080"/>
          </a:xfrm>
          <a:prstGeom prst="rightBrace">
            <a:avLst/>
          </a:prstGeom>
          <a:ln>
            <a:solidFill>
              <a:schemeClr val="bg2"/>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 name="文本框 2"/>
          <p:cNvSpPr txBox="1"/>
          <p:nvPr/>
        </p:nvSpPr>
        <p:spPr>
          <a:xfrm>
            <a:off x="5650230" y="2090420"/>
            <a:ext cx="3061335" cy="1814830"/>
          </a:xfrm>
          <a:prstGeom prst="rect">
            <a:avLst/>
          </a:prstGeom>
        </p:spPr>
        <p:txBody>
          <a:bodyPr wrap="square">
            <a:spAutoFit/>
            <a:extLst>
              <a:ext uri="{4A0BC546-FE56-4ADE-93B0-CB8AF2F6F144}">
                <wpsdc:textFrameExt xmlns:wpsdc="http://www.wps.cn/officeDocument/2022/drawingmlCustomData" xmlns="" type="text"/>
              </a:ext>
            </a:extLst>
          </a:bodyPr>
          <a:lstStyle/>
          <a:p>
            <a:pPr algn="l"/>
            <a:r>
              <a:rPr lang="zh-CN" altLang="en-US" sz="1600">
                <a:latin typeface="Arial" panose="020B0604020202020204" pitchFamily="34" charset="0"/>
                <a:ea typeface="微软雅黑" panose="020B0503020204020204" charset="-122"/>
                <a:sym typeface="+mn-ea"/>
              </a:rPr>
              <a:t>当传感器输出数值大于</a:t>
            </a:r>
            <a:r>
              <a:rPr lang="en-US" altLang="zh-CN" sz="1600">
                <a:latin typeface="Arial" panose="020B0604020202020204" pitchFamily="34" charset="0"/>
                <a:ea typeface="微软雅黑" panose="020B0503020204020204" charset="-122"/>
                <a:sym typeface="+mn-ea"/>
              </a:rPr>
              <a:t>50</a:t>
            </a:r>
            <a:r>
              <a:rPr lang="zh-CN" altLang="en-US" sz="1600">
                <a:latin typeface="Arial" panose="020B0604020202020204" pitchFamily="34" charset="0"/>
                <a:ea typeface="微软雅黑" panose="020B0503020204020204" charset="-122"/>
                <a:sym typeface="+mn-ea"/>
              </a:rPr>
              <a:t>时，引脚输出低电平，灯泡熄灭</a:t>
            </a:r>
            <a:endParaRPr lang="zh-CN" altLang="en-US" sz="1600">
              <a:latin typeface="Arial" panose="020B0604020202020204" pitchFamily="34" charset="0"/>
              <a:ea typeface="微软雅黑" panose="020B0503020204020204" charset="-122"/>
            </a:endParaRPr>
          </a:p>
          <a:p>
            <a:pPr algn="l"/>
            <a:endParaRPr lang="zh-CN" altLang="en-US" sz="1600">
              <a:latin typeface="Arial" panose="020B0604020202020204" pitchFamily="34" charset="0"/>
              <a:ea typeface="微软雅黑" panose="020B0503020204020204" charset="-122"/>
            </a:endParaRPr>
          </a:p>
          <a:p>
            <a:pPr algn="l"/>
            <a:r>
              <a:rPr lang="zh-CN" altLang="en-US" sz="1600">
                <a:latin typeface="Arial" panose="020B0604020202020204" pitchFamily="34" charset="0"/>
                <a:ea typeface="微软雅黑" panose="020B0503020204020204" charset="-122"/>
                <a:sym typeface="+mn-ea"/>
              </a:rPr>
              <a:t>当传感器输出数值小于等于</a:t>
            </a:r>
            <a:r>
              <a:rPr lang="en-US" altLang="zh-CN" sz="1600">
                <a:latin typeface="Arial" panose="020B0604020202020204" pitchFamily="34" charset="0"/>
                <a:ea typeface="微软雅黑" panose="020B0503020204020204" charset="-122"/>
                <a:sym typeface="+mn-ea"/>
              </a:rPr>
              <a:t>50</a:t>
            </a:r>
            <a:r>
              <a:rPr lang="zh-CN" altLang="en-US" sz="1600">
                <a:latin typeface="Arial" panose="020B0604020202020204" pitchFamily="34" charset="0"/>
                <a:ea typeface="微软雅黑" panose="020B0503020204020204" charset="-122"/>
                <a:sym typeface="+mn-ea"/>
              </a:rPr>
              <a:t>时，引脚循环输出高低电平，灯泡进入闪烁状态，同时主机端和客户端同时接收到文字报警提示</a:t>
            </a:r>
            <a:endParaRPr lang="zh-CN" altLang="en-US" sz="1600">
              <a:latin typeface="Arial" panose="020B0604020202020204" pitchFamily="34" charset="0"/>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采集传感器数据控制闪烁</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00250" y="10705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结果演示</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2" name="VID_20231116_16022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6382" y="1492180"/>
            <a:ext cx="6491235" cy="3651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zh-CN" altLang="en-US" b="1" dirty="0">
                <a:latin typeface="思源黑体 CN Medium" panose="020B0600000000000000" pitchFamily="34" charset="-122"/>
                <a:ea typeface="思源黑体 CN Medium" panose="020B0600000000000000" pitchFamily="34" charset="-122"/>
              </a:rPr>
              <a:t>指令及环境判断同时控制</a:t>
            </a:r>
            <a:endParaRPr lang="zh-HK" altLang="en-US" b="1"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00249" y="12113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任务要求</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0"/>
              </a:spcBef>
              <a:spcAft>
                <a:spcPts val="0"/>
              </a:spcAft>
              <a:buClr>
                <a:srgbClr val="000000"/>
              </a:buClr>
              <a:buSzPts val="1100"/>
              <a:buFont typeface="Arial" panose="020B0604020202020204"/>
              <a:buNone/>
            </a:pPr>
            <a:r>
              <a:rPr lang="zh-CN" altLang="en-US" sz="1600" dirty="0">
                <a:latin typeface="思源黑体 CN Medium" panose="020B0600000000000000" pitchFamily="34" charset="-122"/>
                <a:ea typeface="思源黑体 CN Medium" panose="020B0600000000000000" pitchFamily="34" charset="-122"/>
              </a:rPr>
              <a:t>传感器向</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发送实时数值，</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对数值进行判断，若满足条件则向灯泡发出闪烁指令，并且向网络助手发出告警提示，使用网络助手向灯泡发送指令，控制灯泡关闭。</a:t>
            </a:r>
            <a:endParaRPr lang="en-US" altLang="zh-CN" sz="1600" dirty="0">
              <a:latin typeface="思源黑体 CN Medium" panose="020B0600000000000000" pitchFamily="34" charset="-122"/>
              <a:ea typeface="思源黑体 CN Medium" panose="020B0600000000000000" pitchFamily="34" charset="-122"/>
            </a:endParaRPr>
          </a:p>
          <a:p>
            <a:pPr marL="0" lvl="0" indent="0" algn="l" rtl="0">
              <a:spcBef>
                <a:spcPts val="0"/>
              </a:spcBef>
              <a:spcAft>
                <a:spcPts val="0"/>
              </a:spcAft>
              <a:buClr>
                <a:srgbClr val="000000"/>
              </a:buClr>
              <a:buSzPts val="1100"/>
              <a:buFont typeface="Arial" panose="020B0604020202020204"/>
              <a:buNone/>
            </a:pPr>
            <a:r>
              <a:rPr lang="zh-CN" altLang="en-US" sz="1600" dirty="0">
                <a:latin typeface="思源黑体 CN Medium" panose="020B0600000000000000" pitchFamily="34" charset="-122"/>
                <a:ea typeface="思源黑体 CN Medium" panose="020B0600000000000000" pitchFamily="34" charset="-122"/>
              </a:rPr>
              <a:t>本任务旨在综合运用</a:t>
            </a:r>
            <a:r>
              <a:rPr lang="en-US" altLang="zh-CN" sz="1600" dirty="0">
                <a:latin typeface="思源黑体 CN Medium" panose="020B0600000000000000" pitchFamily="34" charset="-122"/>
                <a:ea typeface="思源黑体 CN Medium" panose="020B0600000000000000" pitchFamily="34" charset="-122"/>
              </a:rPr>
              <a:t>QT</a:t>
            </a:r>
            <a:r>
              <a:rPr lang="zh-CN" altLang="en-US" sz="1600" dirty="0">
                <a:latin typeface="思源黑体 CN Medium" panose="020B0600000000000000" pitchFamily="34" charset="-122"/>
                <a:ea typeface="思源黑体 CN Medium" panose="020B0600000000000000" pitchFamily="34" charset="-122"/>
              </a:rPr>
              <a:t>、</a:t>
            </a:r>
            <a:r>
              <a:rPr lang="en-US" altLang="zh-CN" sz="1600" dirty="0">
                <a:latin typeface="思源黑体 CN Medium" panose="020B0600000000000000" pitchFamily="34" charset="-122"/>
                <a:ea typeface="思源黑体 CN Medium" panose="020B0600000000000000" pitchFamily="34" charset="-122"/>
              </a:rPr>
              <a:t>IDE</a:t>
            </a:r>
            <a:r>
              <a:rPr lang="zh-CN" altLang="en-US" sz="1600" dirty="0">
                <a:latin typeface="思源黑体 CN Medium" panose="020B0600000000000000" pitchFamily="34" charset="-122"/>
                <a:ea typeface="思源黑体 CN Medium" panose="020B0600000000000000" pitchFamily="34" charset="-122"/>
              </a:rPr>
              <a:t>以及</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，通过</a:t>
            </a:r>
            <a:r>
              <a:rPr lang="en-US" altLang="zh-CN" sz="1600" dirty="0">
                <a:latin typeface="思源黑体 CN Medium" panose="020B0600000000000000" pitchFamily="34" charset="-122"/>
                <a:ea typeface="思源黑体 CN Medium" panose="020B0600000000000000" pitchFamily="34" charset="-122"/>
              </a:rPr>
              <a:t>QT</a:t>
            </a:r>
            <a:r>
              <a:rPr lang="zh-CN" altLang="en-US" sz="1600" dirty="0">
                <a:latin typeface="思源黑体 CN Medium" panose="020B0600000000000000" pitchFamily="34" charset="-122"/>
                <a:ea typeface="思源黑体 CN Medium" panose="020B0600000000000000" pitchFamily="34" charset="-122"/>
              </a:rPr>
              <a:t>制作的网络助手来对灯泡进行上位机的控制，</a:t>
            </a:r>
            <a:r>
              <a:rPr lang="en-US" altLang="zh-CN" sz="1600" dirty="0">
                <a:latin typeface="思源黑体 CN Medium" panose="020B0600000000000000" pitchFamily="34" charset="-122"/>
                <a:ea typeface="思源黑体 CN Medium" panose="020B0600000000000000" pitchFamily="34" charset="-122"/>
              </a:rPr>
              <a:t>IDE</a:t>
            </a:r>
            <a:r>
              <a:rPr lang="zh-CN" altLang="en-US" sz="1600" dirty="0">
                <a:latin typeface="思源黑体 CN Medium" panose="020B0600000000000000" pitchFamily="34" charset="-122"/>
                <a:ea typeface="思源黑体 CN Medium" panose="020B0600000000000000" pitchFamily="34" charset="-122"/>
              </a:rPr>
              <a:t>编写的程序以</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对灯泡的亮灭进行直接控制，最终可以实现指令及环境判断可以同时控制灯泡的亮灭功能。</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00250" y="25717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程序逻辑</a:t>
            </a:r>
            <a:endParaRPr lang="zh-CN" altLang="en-US" sz="1600" dirty="0">
              <a:latin typeface="思源黑体 CN Medium" panose="020B0600000000000000" pitchFamily="34" charset="-122"/>
              <a:ea typeface="思源黑体 CN Medium" panose="020B0600000000000000" pitchFamily="34" charset="-122"/>
            </a:endParaRPr>
          </a:p>
        </p:txBody>
      </p:sp>
      <p:graphicFrame>
        <p:nvGraphicFramePr>
          <p:cNvPr id="4" name="对象 3"/>
          <p:cNvGraphicFramePr>
            <a:graphicFrameLocks noChangeAspect="1"/>
          </p:cNvGraphicFramePr>
          <p:nvPr/>
        </p:nvGraphicFramePr>
        <p:xfrm>
          <a:off x="4065488" y="1211350"/>
          <a:ext cx="1932439" cy="3454865"/>
        </p:xfrm>
        <a:graphic>
          <a:graphicData uri="http://schemas.openxmlformats.org/presentationml/2006/ole">
            <mc:AlternateContent xmlns:mc="http://schemas.openxmlformats.org/markup-compatibility/2006">
              <mc:Choice xmlns:v="urn:schemas-microsoft-com:vml" Requires="v">
                <p:oleObj spid="_x0000_s2058" name="Visio" r:id="rId4" imgW="2556510" imgH="4919980" progId="Visio.Drawing.15">
                  <p:embed/>
                </p:oleObj>
              </mc:Choice>
              <mc:Fallback>
                <p:oleObj name="Visio" r:id="rId4" imgW="2556510" imgH="4919980" progId="Visio.Drawing.15">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488" y="1211350"/>
                        <a:ext cx="1932439" cy="3454865"/>
                      </a:xfrm>
                      <a:prstGeom prst="rect">
                        <a:avLst/>
                      </a:prstGeom>
                      <a:noFill/>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390201" y="475467"/>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390201" y="9252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核心代码解释</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sp>
        <p:nvSpPr>
          <p:cNvPr id="5" name="标题 1"/>
          <p:cNvSpPr txBox="1"/>
          <p:nvPr/>
        </p:nvSpPr>
        <p:spPr>
          <a:xfrm>
            <a:off x="2390201" y="1358016"/>
            <a:ext cx="6753799" cy="3695050"/>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1200" dirty="0">
                <a:solidFill>
                  <a:srgbClr val="00979D"/>
                </a:solidFill>
                <a:latin typeface="等线" panose="02010600030101010101" pitchFamily="2" charset="-122"/>
                <a:ea typeface="等线" panose="02010600030101010101" pitchFamily="2" charset="-122"/>
                <a:cs typeface="宋体" panose="02010600030101010101" pitchFamily="2" charset="-122"/>
              </a:rPr>
              <a:t>int</a:t>
            </a:r>
            <a:r>
              <a:rPr lang="en-US" altLang="zh-CN" sz="1200" dirty="0">
                <a:solidFill>
                  <a:srgbClr val="4E5B61"/>
                </a:solidFill>
                <a:latin typeface="等线" panose="02010600030101010101" pitchFamily="2" charset="-122"/>
                <a:ea typeface="等线" panose="02010600030101010101" pitchFamily="2" charset="-122"/>
                <a:cs typeface="宋体" panose="02010600030101010101" pitchFamily="2" charset="-122"/>
              </a:rPr>
              <a:t> </a:t>
            </a:r>
            <a:r>
              <a:rPr lang="en-US" altLang="zh-CN" sz="1200" dirty="0" err="1">
                <a:solidFill>
                  <a:srgbClr val="4E5B61"/>
                </a:solidFill>
                <a:latin typeface="等线" panose="02010600030101010101" pitchFamily="2" charset="-122"/>
                <a:ea typeface="等线" panose="02010600030101010101" pitchFamily="2" charset="-122"/>
                <a:cs typeface="宋体" panose="02010600030101010101" pitchFamily="2" charset="-122"/>
              </a:rPr>
              <a:t>sensorvalue</a:t>
            </a:r>
            <a:r>
              <a:rPr lang="en-US" altLang="zh-CN" sz="1200" dirty="0">
                <a:solidFill>
                  <a:srgbClr val="4E5B61"/>
                </a:solidFill>
                <a:latin typeface="等线" panose="02010600030101010101" pitchFamily="2" charset="-122"/>
                <a:ea typeface="等线" panose="02010600030101010101" pitchFamily="2" charset="-122"/>
                <a:cs typeface="宋体" panose="02010600030101010101" pitchFamily="2" charset="-122"/>
              </a:rPr>
              <a:t> = </a:t>
            </a:r>
            <a:r>
              <a:rPr lang="en-US" altLang="zh-CN" sz="1200" dirty="0">
                <a:solidFill>
                  <a:srgbClr val="005C5F"/>
                </a:solidFill>
                <a:latin typeface="等线" panose="02010600030101010101" pitchFamily="2" charset="-122"/>
                <a:ea typeface="等线" panose="02010600030101010101" pitchFamily="2" charset="-122"/>
                <a:cs typeface="宋体" panose="02010600030101010101" pitchFamily="2" charset="-122"/>
              </a:rPr>
              <a:t>0</a:t>
            </a:r>
            <a:r>
              <a:rPr lang="en-US" altLang="zh-CN" sz="1200" dirty="0">
                <a:solidFill>
                  <a:srgbClr val="4E5B61"/>
                </a:solidFill>
                <a:latin typeface="等线" panose="02010600030101010101" pitchFamily="2" charset="-122"/>
                <a:ea typeface="等线" panose="02010600030101010101" pitchFamily="2" charset="-122"/>
                <a:cs typeface="宋体" panose="02010600030101010101" pitchFamily="2" charset="-122"/>
              </a:rPr>
              <a:t>;</a:t>
            </a:r>
            <a:br>
              <a:rPr lang="zh-CN" altLang="zh-CN" sz="1200" kern="100" dirty="0">
                <a:latin typeface="等线" panose="02010600030101010101" pitchFamily="2" charset="-122"/>
                <a:ea typeface="等线" panose="02010600030101010101" pitchFamily="2" charset="-122"/>
                <a:cs typeface="Times New Roman" panose="02020603050405020304" pitchFamily="18" charset="0"/>
              </a:rPr>
            </a:br>
            <a:r>
              <a:rPr lang="en-US" altLang="zh-CN" sz="1200" dirty="0">
                <a:solidFill>
                  <a:srgbClr val="00979D"/>
                </a:solidFill>
                <a:latin typeface="等线" panose="02010600030101010101" pitchFamily="2" charset="-122"/>
                <a:ea typeface="等线" panose="02010600030101010101" pitchFamily="2" charset="-122"/>
                <a:cs typeface="宋体" panose="02010600030101010101" pitchFamily="2" charset="-122"/>
              </a:rPr>
              <a:t>int</a:t>
            </a:r>
            <a:r>
              <a:rPr lang="en-US" altLang="zh-CN" sz="1200" dirty="0">
                <a:solidFill>
                  <a:srgbClr val="4E5B61"/>
                </a:solidFill>
                <a:latin typeface="等线" panose="02010600030101010101" pitchFamily="2" charset="-122"/>
                <a:ea typeface="等线" panose="02010600030101010101" pitchFamily="2" charset="-122"/>
                <a:cs typeface="宋体" panose="02010600030101010101" pitchFamily="2" charset="-122"/>
              </a:rPr>
              <a:t> outvalue = </a:t>
            </a:r>
            <a:r>
              <a:rPr lang="en-US" altLang="zh-CN" sz="1200" dirty="0">
                <a:solidFill>
                  <a:srgbClr val="005C5F"/>
                </a:solidFill>
                <a:latin typeface="等线" panose="02010600030101010101" pitchFamily="2" charset="-122"/>
                <a:ea typeface="等线" panose="02010600030101010101" pitchFamily="2" charset="-122"/>
                <a:cs typeface="宋体" panose="02010600030101010101" pitchFamily="2" charset="-122"/>
              </a:rPr>
              <a:t>0</a:t>
            </a:r>
            <a:r>
              <a:rPr lang="en-US" altLang="zh-CN" sz="1200" dirty="0">
                <a:solidFill>
                  <a:srgbClr val="4E5B61"/>
                </a:solidFill>
                <a:latin typeface="等线" panose="02010600030101010101" pitchFamily="2" charset="-122"/>
                <a:ea typeface="等线" panose="02010600030101010101" pitchFamily="2" charset="-122"/>
                <a:cs typeface="宋体" panose="02010600030101010101" pitchFamily="2" charset="-122"/>
              </a:rPr>
              <a:t>;//</a:t>
            </a:r>
            <a:r>
              <a:rPr lang="zh-CN" altLang="zh-CN" sz="1200" dirty="0">
                <a:solidFill>
                  <a:schemeClr val="bg2"/>
                </a:solidFill>
                <a:latin typeface="等线" panose="02010600030101010101" pitchFamily="2" charset="-122"/>
                <a:ea typeface="等线" panose="02010600030101010101" pitchFamily="2" charset="-122"/>
              </a:rPr>
              <a:t>定义传感器的值</a:t>
            </a:r>
            <a:br>
              <a:rPr lang="zh-CN" altLang="zh-CN" sz="1200" kern="100" dirty="0">
                <a:latin typeface="等线" panose="02010600030101010101" pitchFamily="2" charset="-122"/>
                <a:ea typeface="等线" panose="02010600030101010101" pitchFamily="2" charset="-122"/>
                <a:cs typeface="Times New Roman" panose="02020603050405020304" pitchFamily="18" charset="0"/>
              </a:rPr>
            </a:br>
            <a:r>
              <a:rPr lang="en-US" altLang="zh-CN" sz="1200" b="0" dirty="0">
                <a:solidFill>
                  <a:srgbClr val="00979D"/>
                </a:solidFill>
                <a:latin typeface="等线" panose="02010600030101010101" pitchFamily="2" charset="-122"/>
                <a:ea typeface="等线" panose="02010600030101010101" pitchFamily="2" charset="-122"/>
              </a:rPr>
              <a:t>void</a:t>
            </a: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D35400"/>
                </a:solidFill>
                <a:latin typeface="等线" panose="02010600030101010101" pitchFamily="2" charset="-122"/>
                <a:ea typeface="等线" panose="02010600030101010101" pitchFamily="2" charset="-122"/>
              </a:rPr>
              <a:t>loop</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434F54"/>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err="1">
                <a:solidFill>
                  <a:srgbClr val="4E5B61"/>
                </a:solidFill>
                <a:latin typeface="等线" panose="02010600030101010101" pitchFamily="2" charset="-122"/>
                <a:ea typeface="等线" panose="02010600030101010101" pitchFamily="2" charset="-122"/>
              </a:rPr>
              <a:t>sensorvalue</a:t>
            </a: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analogRead</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outvalue=</a:t>
            </a:r>
            <a:r>
              <a:rPr lang="en-US" altLang="zh-CN" sz="1200" b="0" dirty="0">
                <a:solidFill>
                  <a:srgbClr val="D35400"/>
                </a:solidFill>
                <a:latin typeface="等线" panose="02010600030101010101" pitchFamily="2" charset="-122"/>
                <a:ea typeface="等线" panose="02010600030101010101" pitchFamily="2" charset="-122"/>
              </a:rPr>
              <a:t>map</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sensorvalue,</a:t>
            </a:r>
            <a:r>
              <a:rPr lang="en-US" altLang="zh-CN" sz="1200" b="0" dirty="0">
                <a:solidFill>
                  <a:srgbClr val="005C5F"/>
                </a:solidFill>
                <a:latin typeface="等线" panose="02010600030101010101" pitchFamily="2" charset="-122"/>
                <a:ea typeface="等线" panose="02010600030101010101" pitchFamily="2" charset="-122"/>
              </a:rPr>
              <a:t>0</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1024</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0</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330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err="1">
                <a:solidFill>
                  <a:srgbClr val="D35400"/>
                </a:solidFill>
                <a:latin typeface="等线" panose="02010600030101010101" pitchFamily="2" charset="-122"/>
                <a:ea typeface="等线" panose="02010600030101010101" pitchFamily="2" charset="-122"/>
              </a:rPr>
              <a:t>Serial</a:t>
            </a:r>
            <a:r>
              <a:rPr lang="en-US" altLang="zh-CN" sz="1200" b="0" dirty="0" err="1">
                <a:solidFill>
                  <a:srgbClr val="4E5B61"/>
                </a:solidFill>
                <a:latin typeface="等线" panose="02010600030101010101" pitchFamily="2" charset="-122"/>
                <a:ea typeface="等线" panose="02010600030101010101" pitchFamily="2" charset="-122"/>
              </a:rPr>
              <a:t>.</a:t>
            </a:r>
            <a:r>
              <a:rPr lang="en-US" altLang="zh-CN" sz="1200" b="0" dirty="0" err="1">
                <a:solidFill>
                  <a:srgbClr val="D35400"/>
                </a:solidFill>
                <a:latin typeface="等线" panose="02010600030101010101" pitchFamily="2" charset="-122"/>
                <a:ea typeface="等线" panose="02010600030101010101" pitchFamily="2" charset="-122"/>
              </a:rPr>
              <a:t>println</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outvalue</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r>
              <a:rPr lang="zh-CN" altLang="en-US" sz="1200" dirty="0">
                <a:solidFill>
                  <a:schemeClr val="bg2"/>
                </a:solidFill>
                <a:latin typeface="等线" panose="02010600030101010101" pitchFamily="2" charset="-122"/>
                <a:ea typeface="等线" panose="02010600030101010101" pitchFamily="2" charset="-122"/>
              </a:rPr>
              <a:t>设定传感器的值，在串口进行输出</a:t>
            </a:r>
            <a:endParaRPr lang="en-US" altLang="zh-CN" sz="1200" dirty="0">
              <a:solidFill>
                <a:schemeClr val="bg2"/>
              </a:solidFill>
              <a:latin typeface="等线" panose="02010600030101010101" pitchFamily="2" charset="-122"/>
              <a:ea typeface="等线" panose="02010600030101010101" pitchFamily="2" charset="-122"/>
            </a:endParaRPr>
          </a:p>
          <a:p>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D35400"/>
                </a:solidFill>
                <a:latin typeface="等线" panose="02010600030101010101" pitchFamily="2" charset="-122"/>
                <a:ea typeface="等线" panose="02010600030101010101" pitchFamily="2" charset="-122"/>
              </a:rPr>
              <a:t>delay</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150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728E00"/>
                </a:solidFill>
                <a:latin typeface="等线" panose="02010600030101010101" pitchFamily="2" charset="-122"/>
                <a:ea typeface="等线" panose="02010600030101010101" pitchFamily="2" charset="-122"/>
              </a:rPr>
              <a:t>if</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outvalue &gt; </a:t>
            </a:r>
            <a:r>
              <a:rPr lang="en-US" altLang="zh-CN" sz="1200" b="0" dirty="0">
                <a:solidFill>
                  <a:srgbClr val="005C5F"/>
                </a:solidFill>
                <a:latin typeface="等线" panose="02010600030101010101" pitchFamily="2" charset="-122"/>
                <a:ea typeface="等线" panose="02010600030101010101" pitchFamily="2" charset="-122"/>
              </a:rPr>
              <a:t>50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434F54"/>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digitalWrite</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5</a:t>
            </a:r>
            <a:r>
              <a:rPr lang="en-US" altLang="zh-CN" sz="1200" b="0" dirty="0">
                <a:solidFill>
                  <a:srgbClr val="4E5B61"/>
                </a:solidFill>
                <a:latin typeface="等线" panose="02010600030101010101" pitchFamily="2" charset="-122"/>
                <a:ea typeface="等线" panose="02010600030101010101" pitchFamily="2" charset="-122"/>
              </a:rPr>
              <a:t>,LOW</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434F54"/>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728E00"/>
                </a:solidFill>
                <a:latin typeface="等线" panose="02010600030101010101" pitchFamily="2" charset="-122"/>
                <a:ea typeface="等线" panose="02010600030101010101" pitchFamily="2" charset="-122"/>
              </a:rPr>
              <a:t>while</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outvalue &lt;= </a:t>
            </a:r>
            <a:r>
              <a:rPr lang="en-US" altLang="zh-CN" sz="1200" b="0" dirty="0">
                <a:solidFill>
                  <a:srgbClr val="005C5F"/>
                </a:solidFill>
                <a:latin typeface="等线" panose="02010600030101010101" pitchFamily="2" charset="-122"/>
                <a:ea typeface="等线" panose="02010600030101010101" pitchFamily="2" charset="-122"/>
              </a:rPr>
              <a:t>50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434F54"/>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digitalWrite</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5</a:t>
            </a:r>
            <a:r>
              <a:rPr lang="en-US" altLang="zh-CN" sz="1200" b="0" dirty="0">
                <a:solidFill>
                  <a:srgbClr val="4E5B61"/>
                </a:solidFill>
                <a:latin typeface="等线" panose="02010600030101010101" pitchFamily="2" charset="-122"/>
                <a:ea typeface="等线" panose="02010600030101010101" pitchFamily="2" charset="-122"/>
              </a:rPr>
              <a:t>,HIGH</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D35400"/>
                </a:solidFill>
                <a:latin typeface="等线" panose="02010600030101010101" pitchFamily="2" charset="-122"/>
                <a:ea typeface="等线" panose="02010600030101010101" pitchFamily="2" charset="-122"/>
              </a:rPr>
              <a:t>delay</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500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95A5A6"/>
                </a:solidFill>
                <a:latin typeface="等线" panose="02010600030101010101" pitchFamily="2" charset="-122"/>
                <a:ea typeface="等线" panose="02010600030101010101" pitchFamily="2" charset="-122"/>
              </a:rPr>
              <a:t>                      </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digitalWrite</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5</a:t>
            </a:r>
            <a:r>
              <a:rPr lang="en-US" altLang="zh-CN" sz="1200" b="0" dirty="0">
                <a:solidFill>
                  <a:srgbClr val="4E5B61"/>
                </a:solidFill>
                <a:latin typeface="等线" panose="02010600030101010101" pitchFamily="2" charset="-122"/>
                <a:ea typeface="等线" panose="02010600030101010101" pitchFamily="2" charset="-122"/>
              </a:rPr>
              <a:t>, LOW</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95A5A6"/>
                </a:solidFill>
                <a:latin typeface="等线" panose="02010600030101010101" pitchFamily="2" charset="-122"/>
                <a:ea typeface="等线" panose="02010600030101010101" pitchFamily="2" charset="-122"/>
              </a:rPr>
              <a:t>  </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a:solidFill>
                  <a:srgbClr val="D35400"/>
                </a:solidFill>
                <a:latin typeface="等线" panose="02010600030101010101" pitchFamily="2" charset="-122"/>
                <a:ea typeface="等线" panose="02010600030101010101" pitchFamily="2" charset="-122"/>
              </a:rPr>
              <a:t>delay</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500</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r>
              <a:rPr lang="en-US" altLang="zh-CN" sz="1200" b="0" dirty="0">
                <a:solidFill>
                  <a:srgbClr val="95A5A6"/>
                </a:solidFill>
                <a:latin typeface="等线" panose="02010600030101010101" pitchFamily="2" charset="-122"/>
                <a:ea typeface="等线" panose="02010600030101010101" pitchFamily="2" charset="-122"/>
              </a:rPr>
              <a:t>                      </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Serial</a:t>
            </a:r>
            <a:r>
              <a:rPr lang="en-US" altLang="zh-CN" sz="1200" b="0" dirty="0" err="1">
                <a:solidFill>
                  <a:srgbClr val="4E5B61"/>
                </a:solidFill>
                <a:latin typeface="等线" panose="02010600030101010101" pitchFamily="2" charset="-122"/>
                <a:ea typeface="等线" panose="02010600030101010101" pitchFamily="2" charset="-122"/>
              </a:rPr>
              <a:t>.</a:t>
            </a:r>
            <a:r>
              <a:rPr lang="en-US" altLang="zh-CN" sz="1200" b="0" dirty="0" err="1">
                <a:solidFill>
                  <a:srgbClr val="D35400"/>
                </a:solidFill>
                <a:latin typeface="等线" panose="02010600030101010101" pitchFamily="2" charset="-122"/>
                <a:ea typeface="等线" panose="02010600030101010101" pitchFamily="2" charset="-122"/>
              </a:rPr>
              <a:t>println</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"Warning!!!"</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br>
              <a:rPr lang="en-US" altLang="zh-CN" sz="1200" b="0" dirty="0">
                <a:solidFill>
                  <a:srgbClr val="4E5B61"/>
                </a:solidFill>
                <a:latin typeface="等线" panose="02010600030101010101" pitchFamily="2" charset="-122"/>
                <a:ea typeface="等线" panose="02010600030101010101" pitchFamily="2" charset="-122"/>
              </a:rPr>
            </a:br>
            <a:r>
              <a:rPr lang="en-US" altLang="zh-CN" sz="1200" b="0" dirty="0">
                <a:solidFill>
                  <a:srgbClr val="4E5B61"/>
                </a:solidFill>
                <a:latin typeface="等线" panose="02010600030101010101" pitchFamily="2" charset="-122"/>
                <a:ea typeface="等线" panose="02010600030101010101" pitchFamily="2" charset="-122"/>
              </a:rPr>
              <a:t>    </a:t>
            </a:r>
            <a:r>
              <a:rPr lang="en-US" altLang="zh-CN" sz="1200" b="0" dirty="0" err="1">
                <a:solidFill>
                  <a:srgbClr val="D35400"/>
                </a:solidFill>
                <a:latin typeface="等线" panose="02010600030101010101" pitchFamily="2" charset="-122"/>
                <a:ea typeface="等线" panose="02010600030101010101" pitchFamily="2" charset="-122"/>
              </a:rPr>
              <a:t>client</a:t>
            </a:r>
            <a:r>
              <a:rPr lang="en-US" altLang="zh-CN" sz="1200" b="0" dirty="0" err="1">
                <a:solidFill>
                  <a:srgbClr val="4E5B61"/>
                </a:solidFill>
                <a:latin typeface="等线" panose="02010600030101010101" pitchFamily="2" charset="-122"/>
                <a:ea typeface="等线" panose="02010600030101010101" pitchFamily="2" charset="-122"/>
              </a:rPr>
              <a:t>.</a:t>
            </a:r>
            <a:r>
              <a:rPr lang="en-US" altLang="zh-CN" sz="1200" b="0" dirty="0" err="1">
                <a:solidFill>
                  <a:srgbClr val="D35400"/>
                </a:solidFill>
                <a:latin typeface="等线" panose="02010600030101010101" pitchFamily="2" charset="-122"/>
                <a:ea typeface="等线" panose="02010600030101010101" pitchFamily="2" charset="-122"/>
              </a:rPr>
              <a:t>println</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D35400"/>
                </a:solidFill>
                <a:latin typeface="等线" panose="02010600030101010101" pitchFamily="2" charset="-122"/>
                <a:ea typeface="等线" panose="02010600030101010101" pitchFamily="2" charset="-122"/>
              </a:rPr>
              <a:t>String</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005C5F"/>
                </a:solidFill>
                <a:latin typeface="等线" panose="02010600030101010101" pitchFamily="2" charset="-122"/>
                <a:ea typeface="等线" panose="02010600030101010101" pitchFamily="2" charset="-122"/>
              </a:rPr>
              <a:t>"Warning!!!"</a:t>
            </a:r>
            <a:r>
              <a:rPr lang="en-US" altLang="zh-CN" sz="1200" b="0" dirty="0">
                <a:solidFill>
                  <a:srgbClr val="434F54"/>
                </a:solidFill>
                <a:latin typeface="等线" panose="02010600030101010101" pitchFamily="2" charset="-122"/>
                <a:ea typeface="等线" panose="02010600030101010101" pitchFamily="2" charset="-122"/>
              </a:rPr>
              <a:t>))</a:t>
            </a:r>
            <a:r>
              <a:rPr lang="en-US" altLang="zh-CN" sz="1200" b="0" dirty="0">
                <a:solidFill>
                  <a:srgbClr val="4E5B61"/>
                </a:solidFill>
                <a:latin typeface="等线" panose="02010600030101010101" pitchFamily="2" charset="-122"/>
                <a:ea typeface="等线" panose="02010600030101010101" pitchFamily="2" charset="-122"/>
              </a:rPr>
              <a:t>;//</a:t>
            </a:r>
            <a:r>
              <a:rPr lang="zh-CN" altLang="en-US" sz="1200" dirty="0">
                <a:solidFill>
                  <a:schemeClr val="bg2"/>
                </a:solidFill>
                <a:latin typeface="等线" panose="02010600030101010101" pitchFamily="2" charset="-122"/>
                <a:ea typeface="等线" panose="02010600030101010101" pitchFamily="2" charset="-122"/>
              </a:rPr>
              <a:t>当传感器检测到数值大于</a:t>
            </a:r>
            <a:r>
              <a:rPr lang="en-US" altLang="zh-CN" sz="1200" dirty="0">
                <a:solidFill>
                  <a:schemeClr val="bg2"/>
                </a:solidFill>
                <a:latin typeface="等线" panose="02010600030101010101" pitchFamily="2" charset="-122"/>
                <a:ea typeface="等线" panose="02010600030101010101" pitchFamily="2" charset="-122"/>
              </a:rPr>
              <a:t>50</a:t>
            </a:r>
            <a:r>
              <a:rPr lang="zh-CN" altLang="en-US" sz="1200" dirty="0">
                <a:solidFill>
                  <a:schemeClr val="bg2"/>
                </a:solidFill>
                <a:latin typeface="等线" panose="02010600030101010101" pitchFamily="2" charset="-122"/>
                <a:ea typeface="等线" panose="02010600030101010101" pitchFamily="2" charset="-122"/>
              </a:rPr>
              <a:t>时，控制灯泡熄灭；当传感器检测到数值小于等于</a:t>
            </a:r>
            <a:r>
              <a:rPr lang="en-US" altLang="zh-CN" sz="1200" dirty="0">
                <a:solidFill>
                  <a:schemeClr val="bg2"/>
                </a:solidFill>
                <a:latin typeface="等线" panose="02010600030101010101" pitchFamily="2" charset="-122"/>
                <a:ea typeface="等线" panose="02010600030101010101" pitchFamily="2" charset="-122"/>
              </a:rPr>
              <a:t>50</a:t>
            </a:r>
            <a:r>
              <a:rPr lang="zh-CN" altLang="en-US" sz="1200" dirty="0">
                <a:solidFill>
                  <a:schemeClr val="bg2"/>
                </a:solidFill>
                <a:latin typeface="等线" panose="02010600030101010101" pitchFamily="2" charset="-122"/>
                <a:ea typeface="等线" panose="02010600030101010101" pitchFamily="2" charset="-122"/>
              </a:rPr>
              <a:t>时，控制灯泡闪烁，同时向</a:t>
            </a:r>
            <a:r>
              <a:rPr lang="en-US" altLang="zh-CN" sz="1200" dirty="0">
                <a:solidFill>
                  <a:schemeClr val="bg2"/>
                </a:solidFill>
                <a:latin typeface="等线" panose="02010600030101010101" pitchFamily="2" charset="-122"/>
                <a:ea typeface="等线" panose="02010600030101010101" pitchFamily="2" charset="-122"/>
              </a:rPr>
              <a:t>PC</a:t>
            </a:r>
            <a:r>
              <a:rPr lang="zh-CN" altLang="en-US" sz="1200" dirty="0">
                <a:solidFill>
                  <a:schemeClr val="bg2"/>
                </a:solidFill>
                <a:latin typeface="等线" panose="02010600030101010101" pitchFamily="2" charset="-122"/>
                <a:ea typeface="等线" panose="02010600030101010101" pitchFamily="2" charset="-122"/>
              </a:rPr>
              <a:t>端即网络助手发送</a:t>
            </a:r>
            <a:r>
              <a:rPr lang="en-US" altLang="zh-CN" sz="1200" dirty="0">
                <a:solidFill>
                  <a:schemeClr val="bg2"/>
                </a:solidFill>
                <a:latin typeface="等线" panose="02010600030101010101" pitchFamily="2" charset="-122"/>
                <a:ea typeface="等线" panose="02010600030101010101" pitchFamily="2" charset="-122"/>
              </a:rPr>
              <a:t>Warning</a:t>
            </a:r>
            <a:r>
              <a:rPr lang="zh-CN" altLang="en-US" sz="1200" dirty="0">
                <a:solidFill>
                  <a:schemeClr val="bg2"/>
                </a:solidFill>
                <a:latin typeface="等线" panose="02010600030101010101" pitchFamily="2" charset="-122"/>
                <a:ea typeface="等线" panose="02010600030101010101" pitchFamily="2" charset="-122"/>
              </a:rPr>
              <a:t>。</a:t>
            </a:r>
          </a:p>
          <a:p>
            <a:br>
              <a:rPr lang="en-US" altLang="zh-CN" sz="1600" b="0" dirty="0">
                <a:solidFill>
                  <a:srgbClr val="4E5B61"/>
                </a:solidFill>
                <a:latin typeface="Consolas" panose="020B0609020204030204" pitchFamily="49" charset="0"/>
              </a:rPr>
            </a:br>
            <a:br>
              <a:rPr lang="en-US" altLang="zh-CN" sz="1600" b="0" dirty="0">
                <a:solidFill>
                  <a:srgbClr val="4E5B61"/>
                </a:solidFill>
                <a:latin typeface="Consolas" panose="020B0609020204030204" pitchFamily="49" charset="0"/>
              </a:rPr>
            </a:br>
            <a:br>
              <a:rPr lang="en-US" altLang="zh-CN" sz="1400" b="0" dirty="0">
                <a:solidFill>
                  <a:srgbClr val="4E5B61"/>
                </a:solidFill>
                <a:latin typeface="Consolas" panose="020B0609020204030204" pitchFamily="49" charset="0"/>
              </a:rPr>
            </a:br>
            <a:endParaRPr lang="zh-CN" alt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390201" y="475467"/>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390201" y="9252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核心代码解释</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sp>
        <p:nvSpPr>
          <p:cNvPr id="6" name="副标题 2"/>
          <p:cNvSpPr txBox="1"/>
          <p:nvPr/>
        </p:nvSpPr>
        <p:spPr>
          <a:xfrm>
            <a:off x="2230104" y="1701642"/>
            <a:ext cx="3547241" cy="3303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1050">
                <a:solidFill>
                  <a:srgbClr val="4E5B61"/>
                </a:solidFill>
                <a:latin typeface="Consolas" panose="020B0609020204030204" pitchFamily="49" charset="0"/>
              </a:rPr>
              <a:t>  </a:t>
            </a:r>
            <a:r>
              <a:rPr lang="en-US" altLang="zh-CN" sz="1200">
                <a:solidFill>
                  <a:srgbClr val="00979D"/>
                </a:solidFill>
                <a:latin typeface="Consolas" panose="020B0609020204030204" pitchFamily="49" charset="0"/>
              </a:rPr>
              <a:t>char</a:t>
            </a:r>
            <a:r>
              <a:rPr lang="en-US" altLang="zh-CN" sz="1200">
                <a:solidFill>
                  <a:srgbClr val="4E5B61"/>
                </a:solidFill>
                <a:latin typeface="Consolas" panose="020B0609020204030204" pitchFamily="49" charset="0"/>
              </a:rPr>
              <a:t> val =</a:t>
            </a:r>
            <a:r>
              <a:rPr lang="en-US" altLang="zh-CN" sz="1200">
                <a:solidFill>
                  <a:srgbClr val="D35400"/>
                </a:solidFill>
                <a:latin typeface="Consolas" panose="020B0609020204030204" pitchFamily="49" charset="0"/>
              </a:rPr>
              <a:t>client</a:t>
            </a:r>
            <a:r>
              <a:rPr lang="en-US" altLang="zh-CN" sz="1200">
                <a:solidFill>
                  <a:srgbClr val="4E5B61"/>
                </a:solidFill>
                <a:latin typeface="Consolas" panose="020B0609020204030204" pitchFamily="49" charset="0"/>
              </a:rPr>
              <a:t>.</a:t>
            </a:r>
            <a:r>
              <a:rPr lang="en-US" altLang="zh-CN" sz="1200">
                <a:solidFill>
                  <a:srgbClr val="D35400"/>
                </a:solidFill>
                <a:latin typeface="Consolas" panose="020B0609020204030204" pitchFamily="49" charset="0"/>
              </a:rPr>
              <a:t>read</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 </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728E00"/>
                </a:solidFill>
                <a:latin typeface="Consolas" panose="020B0609020204030204" pitchFamily="49" charset="0"/>
              </a:rPr>
              <a:t>while</a:t>
            </a: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val == '0'</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D35400"/>
                </a:solidFill>
                <a:latin typeface="Consolas" panose="020B0609020204030204" pitchFamily="49" charset="0"/>
              </a:rPr>
              <a:t>Serial</a:t>
            </a:r>
            <a:r>
              <a:rPr lang="en-US" altLang="zh-CN" sz="1200">
                <a:solidFill>
                  <a:srgbClr val="4E5B61"/>
                </a:solidFill>
                <a:latin typeface="Consolas" panose="020B0609020204030204" pitchFamily="49" charset="0"/>
              </a:rPr>
              <a:t>.</a:t>
            </a:r>
            <a:r>
              <a:rPr lang="en-US" altLang="zh-CN" sz="1200">
                <a:solidFill>
                  <a:srgbClr val="D35400"/>
                </a:solidFill>
                <a:latin typeface="Consolas" panose="020B0609020204030204" pitchFamily="49" charset="0"/>
              </a:rPr>
              <a:t>println</a:t>
            </a:r>
            <a:r>
              <a:rPr lang="en-US" altLang="zh-CN" sz="1200">
                <a:solidFill>
                  <a:srgbClr val="434F54"/>
                </a:solidFill>
                <a:latin typeface="Consolas" panose="020B0609020204030204" pitchFamily="49" charset="0"/>
              </a:rPr>
              <a:t>(</a:t>
            </a:r>
            <a:r>
              <a:rPr lang="en-US" altLang="zh-CN" sz="1200">
                <a:solidFill>
                  <a:srgbClr val="005C5F"/>
                </a:solidFill>
                <a:latin typeface="Consolas" panose="020B0609020204030204" pitchFamily="49" charset="0"/>
              </a:rPr>
              <a:t>"SHUTDOWN"</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D35400"/>
                </a:solidFill>
                <a:latin typeface="Consolas" panose="020B0609020204030204" pitchFamily="49" charset="0"/>
              </a:rPr>
              <a:t>delay</a:t>
            </a:r>
            <a:r>
              <a:rPr lang="en-US" altLang="zh-CN" sz="1200">
                <a:solidFill>
                  <a:srgbClr val="434F54"/>
                </a:solidFill>
                <a:latin typeface="Consolas" panose="020B0609020204030204" pitchFamily="49" charset="0"/>
              </a:rPr>
              <a:t>(</a:t>
            </a:r>
            <a:r>
              <a:rPr lang="en-US" altLang="zh-CN" sz="1200">
                <a:solidFill>
                  <a:srgbClr val="005C5F"/>
                </a:solidFill>
                <a:latin typeface="Consolas" panose="020B0609020204030204" pitchFamily="49" charset="0"/>
              </a:rPr>
              <a:t>1000</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D35400"/>
                </a:solidFill>
                <a:latin typeface="Consolas" panose="020B0609020204030204" pitchFamily="49" charset="0"/>
              </a:rPr>
              <a:t>digitalWrite</a:t>
            </a:r>
            <a:r>
              <a:rPr lang="en-US" altLang="zh-CN" sz="1200">
                <a:solidFill>
                  <a:srgbClr val="434F54"/>
                </a:solidFill>
                <a:latin typeface="Consolas" panose="020B0609020204030204" pitchFamily="49" charset="0"/>
              </a:rPr>
              <a:t>(</a:t>
            </a:r>
            <a:r>
              <a:rPr lang="en-US" altLang="zh-CN" sz="1200">
                <a:solidFill>
                  <a:srgbClr val="005C5F"/>
                </a:solidFill>
                <a:latin typeface="Consolas" panose="020B0609020204030204" pitchFamily="49" charset="0"/>
              </a:rPr>
              <a:t>5</a:t>
            </a:r>
            <a:r>
              <a:rPr lang="en-US" altLang="zh-CN" sz="1200">
                <a:solidFill>
                  <a:srgbClr val="4E5B61"/>
                </a:solidFill>
                <a:latin typeface="Consolas" panose="020B0609020204030204" pitchFamily="49" charset="0"/>
              </a:rPr>
              <a:t>,LOW</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00979D"/>
                </a:solidFill>
                <a:latin typeface="Consolas" panose="020B0609020204030204" pitchFamily="49" charset="0"/>
              </a:rPr>
              <a:t>char</a:t>
            </a:r>
            <a:r>
              <a:rPr lang="en-US" altLang="zh-CN" sz="1200">
                <a:solidFill>
                  <a:srgbClr val="4E5B61"/>
                </a:solidFill>
                <a:latin typeface="Consolas" panose="020B0609020204030204" pitchFamily="49" charset="0"/>
              </a:rPr>
              <a:t> val =</a:t>
            </a:r>
            <a:r>
              <a:rPr lang="en-US" altLang="zh-CN" sz="1200">
                <a:solidFill>
                  <a:srgbClr val="D35400"/>
                </a:solidFill>
                <a:latin typeface="Consolas" panose="020B0609020204030204" pitchFamily="49" charset="0"/>
              </a:rPr>
              <a:t>client</a:t>
            </a:r>
            <a:r>
              <a:rPr lang="en-US" altLang="zh-CN" sz="1200">
                <a:solidFill>
                  <a:srgbClr val="4E5B61"/>
                </a:solidFill>
                <a:latin typeface="Consolas" panose="020B0609020204030204" pitchFamily="49" charset="0"/>
              </a:rPr>
              <a:t>.</a:t>
            </a:r>
            <a:r>
              <a:rPr lang="en-US" altLang="zh-CN" sz="1200">
                <a:solidFill>
                  <a:srgbClr val="D35400"/>
                </a:solidFill>
                <a:latin typeface="Consolas" panose="020B0609020204030204" pitchFamily="49" charset="0"/>
              </a:rPr>
              <a:t>read</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728E00"/>
                </a:solidFill>
                <a:latin typeface="Consolas" panose="020B0609020204030204" pitchFamily="49" charset="0"/>
              </a:rPr>
              <a:t>if</a:t>
            </a: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val == '1'</a:t>
            </a:r>
            <a:r>
              <a:rPr lang="en-US" altLang="zh-CN" sz="1200">
                <a:solidFill>
                  <a:srgbClr val="434F54"/>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D35400"/>
                </a:solidFill>
                <a:latin typeface="Consolas" panose="020B0609020204030204" pitchFamily="49" charset="0"/>
              </a:rPr>
              <a:t>Serial</a:t>
            </a:r>
            <a:r>
              <a:rPr lang="en-US" altLang="zh-CN" sz="1200">
                <a:solidFill>
                  <a:srgbClr val="4E5B61"/>
                </a:solidFill>
                <a:latin typeface="Consolas" panose="020B0609020204030204" pitchFamily="49" charset="0"/>
              </a:rPr>
              <a:t>.</a:t>
            </a:r>
            <a:r>
              <a:rPr lang="en-US" altLang="zh-CN" sz="1200">
                <a:solidFill>
                  <a:srgbClr val="D35400"/>
                </a:solidFill>
                <a:latin typeface="Consolas" panose="020B0609020204030204" pitchFamily="49" charset="0"/>
              </a:rPr>
              <a:t>println</a:t>
            </a:r>
            <a:r>
              <a:rPr lang="en-US" altLang="zh-CN" sz="1200">
                <a:solidFill>
                  <a:srgbClr val="434F54"/>
                </a:solidFill>
                <a:latin typeface="Consolas" panose="020B0609020204030204" pitchFamily="49" charset="0"/>
              </a:rPr>
              <a:t>(</a:t>
            </a:r>
            <a:r>
              <a:rPr lang="en-US" altLang="zh-CN" sz="1200">
                <a:solidFill>
                  <a:srgbClr val="005C5F"/>
                </a:solidFill>
                <a:latin typeface="Consolas" panose="020B0609020204030204" pitchFamily="49" charset="0"/>
              </a:rPr>
              <a:t>"RESET"</a:t>
            </a:r>
            <a:r>
              <a:rPr lang="en-US" altLang="zh-CN" sz="1200">
                <a:solidFill>
                  <a:srgbClr val="434F54"/>
                </a:solidFill>
                <a:latin typeface="Consolas" panose="020B0609020204030204" pitchFamily="49" charset="0"/>
              </a:rPr>
              <a:t>)</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728E00"/>
                </a:solidFill>
                <a:latin typeface="Consolas" panose="020B0609020204030204" pitchFamily="49" charset="0"/>
              </a:rPr>
              <a:t>break</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728E00"/>
                </a:solidFill>
                <a:latin typeface="Consolas" panose="020B0609020204030204" pitchFamily="49" charset="0"/>
              </a:rPr>
              <a:t>return</a:t>
            </a:r>
            <a:r>
              <a:rPr lang="en-US" altLang="zh-CN" sz="1200">
                <a:solidFill>
                  <a:srgbClr val="4E5B61"/>
                </a:solidFill>
                <a:latin typeface="Consolas" panose="020B0609020204030204" pitchFamily="49" charset="0"/>
              </a:rPr>
              <a:t>;</a:t>
            </a:r>
            <a:br>
              <a:rPr lang="en-US" altLang="zh-CN" sz="1200">
                <a:solidFill>
                  <a:srgbClr val="4E5B61"/>
                </a:solidFill>
                <a:latin typeface="Consolas" panose="020B0609020204030204" pitchFamily="49" charset="0"/>
              </a:rPr>
            </a:br>
            <a:r>
              <a:rPr lang="en-US" altLang="zh-CN" sz="1200">
                <a:solidFill>
                  <a:srgbClr val="4E5B61"/>
                </a:solidFill>
                <a:latin typeface="Consolas" panose="020B0609020204030204" pitchFamily="49" charset="0"/>
              </a:rPr>
              <a:t>  </a:t>
            </a:r>
            <a:r>
              <a:rPr lang="en-US" altLang="zh-CN" sz="1200">
                <a:solidFill>
                  <a:srgbClr val="434F54"/>
                </a:solidFill>
                <a:latin typeface="Consolas" panose="020B0609020204030204" pitchFamily="49" charset="0"/>
              </a:rPr>
              <a:t>}</a:t>
            </a:r>
            <a:br>
              <a:rPr lang="en-US" altLang="zh-CN" sz="1050">
                <a:solidFill>
                  <a:srgbClr val="4E5B61"/>
                </a:solidFill>
                <a:latin typeface="Consolas" panose="020B0609020204030204" pitchFamily="49" charset="0"/>
              </a:rPr>
            </a:br>
            <a:r>
              <a:rPr lang="en-US" altLang="zh-CN" sz="1050">
                <a:solidFill>
                  <a:srgbClr val="4E5B61"/>
                </a:solidFill>
                <a:latin typeface="Consolas" panose="020B0609020204030204" pitchFamily="49" charset="0"/>
              </a:rPr>
              <a:t>  </a:t>
            </a:r>
            <a:br>
              <a:rPr lang="en-US" altLang="zh-CN" sz="1050">
                <a:solidFill>
                  <a:srgbClr val="4E5B61"/>
                </a:solidFill>
                <a:latin typeface="Consolas" panose="020B0609020204030204" pitchFamily="49" charset="0"/>
              </a:rPr>
            </a:br>
            <a:r>
              <a:rPr lang="en-US" altLang="zh-CN" sz="1050">
                <a:solidFill>
                  <a:srgbClr val="4E5B61"/>
                </a:solidFill>
                <a:latin typeface="Consolas" panose="020B0609020204030204" pitchFamily="49" charset="0"/>
              </a:rPr>
              <a:t>   </a:t>
            </a:r>
            <a:br>
              <a:rPr lang="en-US" altLang="zh-CN" sz="1050">
                <a:solidFill>
                  <a:srgbClr val="4E5B61"/>
                </a:solidFill>
                <a:latin typeface="Consolas" panose="020B0609020204030204" pitchFamily="49" charset="0"/>
              </a:rPr>
            </a:br>
            <a:r>
              <a:rPr lang="en-US" altLang="zh-CN" sz="1050">
                <a:solidFill>
                  <a:srgbClr val="4E5B61"/>
                </a:solidFill>
                <a:latin typeface="Consolas" panose="020B0609020204030204" pitchFamily="49" charset="0"/>
              </a:rPr>
              <a:t>  </a:t>
            </a:r>
            <a:br>
              <a:rPr lang="en-US" altLang="zh-CN" sz="1050">
                <a:solidFill>
                  <a:srgbClr val="4E5B61"/>
                </a:solidFill>
                <a:latin typeface="Consolas" panose="020B0609020204030204" pitchFamily="49" charset="0"/>
              </a:rPr>
            </a:br>
            <a:br>
              <a:rPr lang="en-US" altLang="zh-CN" sz="1050">
                <a:solidFill>
                  <a:srgbClr val="4E5B61"/>
                </a:solidFill>
                <a:latin typeface="Consolas" panose="020B0609020204030204" pitchFamily="49" charset="0"/>
              </a:rPr>
            </a:br>
            <a:endParaRPr lang="zh-CN" altLang="en-US" sz="1050" dirty="0"/>
          </a:p>
        </p:txBody>
      </p:sp>
      <p:sp>
        <p:nvSpPr>
          <p:cNvPr id="7" name="标题 1"/>
          <p:cNvSpPr txBox="1"/>
          <p:nvPr/>
        </p:nvSpPr>
        <p:spPr>
          <a:xfrm>
            <a:off x="5014787" y="2257960"/>
            <a:ext cx="3697014" cy="522596"/>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pPr>
            <a:r>
              <a:rPr lang="zh-CN" altLang="en-US" sz="1500" dirty="0">
                <a:solidFill>
                  <a:prstClr val="black"/>
                </a:solidFill>
                <a:latin typeface="宋体" panose="02010600030101010101" pitchFamily="2" charset="-122"/>
                <a:ea typeface="宋体" panose="02010600030101010101" pitchFamily="2" charset="-122"/>
              </a:rPr>
              <a:t>当电脑输入</a:t>
            </a:r>
            <a:r>
              <a:rPr lang="en-US" altLang="zh-CN" sz="1500" dirty="0">
                <a:solidFill>
                  <a:prstClr val="black"/>
                </a:solidFill>
                <a:latin typeface="宋体" panose="02010600030101010101" pitchFamily="2" charset="-122"/>
                <a:ea typeface="宋体" panose="02010600030101010101" pitchFamily="2" charset="-122"/>
              </a:rPr>
              <a:t>0</a:t>
            </a:r>
            <a:r>
              <a:rPr lang="zh-CN" altLang="en-US" sz="1500" dirty="0">
                <a:solidFill>
                  <a:prstClr val="black"/>
                </a:solidFill>
                <a:latin typeface="宋体" panose="02010600030101010101" pitchFamily="2" charset="-122"/>
                <a:ea typeface="宋体" panose="02010600030101010101" pitchFamily="2" charset="-122"/>
              </a:rPr>
              <a:t>，立即熄灭灯泡；</a:t>
            </a:r>
            <a:endParaRPr lang="en-US" altLang="zh-CN" sz="1500" dirty="0">
              <a:solidFill>
                <a:prstClr val="black"/>
              </a:solidFill>
              <a:latin typeface="宋体" panose="02010600030101010101" pitchFamily="2" charset="-122"/>
              <a:ea typeface="宋体" panose="02010600030101010101" pitchFamily="2" charset="-122"/>
            </a:endParaRPr>
          </a:p>
          <a:p>
            <a:pPr defTabSz="685800">
              <a:buClrTx/>
            </a:pPr>
            <a:r>
              <a:rPr lang="zh-CN" altLang="en-US" sz="1500" dirty="0">
                <a:solidFill>
                  <a:prstClr val="black"/>
                </a:solidFill>
                <a:latin typeface="宋体" panose="02010600030101010101" pitchFamily="2" charset="-122"/>
                <a:ea typeface="宋体" panose="02010600030101010101" pitchFamily="2" charset="-122"/>
              </a:rPr>
              <a:t>当电脑输入</a:t>
            </a:r>
            <a:r>
              <a:rPr lang="en-US" altLang="zh-CN" sz="1500" dirty="0">
                <a:solidFill>
                  <a:prstClr val="black"/>
                </a:solidFill>
                <a:latin typeface="宋体" panose="02010600030101010101" pitchFamily="2" charset="-122"/>
                <a:ea typeface="宋体" panose="02010600030101010101" pitchFamily="2" charset="-122"/>
              </a:rPr>
              <a:t>1</a:t>
            </a:r>
            <a:r>
              <a:rPr lang="zh-CN" altLang="en-US" sz="1500" dirty="0">
                <a:solidFill>
                  <a:prstClr val="black"/>
                </a:solidFill>
                <a:latin typeface="宋体" panose="02010600030101010101" pitchFamily="2" charset="-122"/>
                <a:ea typeface="宋体" panose="02010600030101010101" pitchFamily="2" charset="-122"/>
              </a:rPr>
              <a:t>，复位程序，传感器重新检测数值。</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515617" y="455370"/>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3106257" y="1048931"/>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效果展示</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传感器检测有光时开始闪烁，无光时停止闪烁（此时</a:t>
            </a:r>
            <a:r>
              <a:rPr lang="en-US" altLang="zh-CN" sz="2100" b="1" dirty="0">
                <a:solidFill>
                  <a:schemeClr val="dk1"/>
                </a:solidFill>
                <a:latin typeface="思源黑体 CN Medium" panose="020B0600000000000000" pitchFamily="34" charset="-122"/>
                <a:ea typeface="思源黑体 CN Medium" panose="020B0600000000000000" pitchFamily="34" charset="-122"/>
              </a:rPr>
              <a:t>PC</a:t>
            </a:r>
            <a:r>
              <a:rPr lang="zh-CN" altLang="en-US" sz="2100" b="1" dirty="0">
                <a:solidFill>
                  <a:schemeClr val="dk1"/>
                </a:solidFill>
                <a:latin typeface="思源黑体 CN Medium" panose="020B0600000000000000" pitchFamily="34" charset="-122"/>
                <a:ea typeface="思源黑体 CN Medium" panose="020B0600000000000000" pitchFamily="34" charset="-122"/>
              </a:rPr>
              <a:t>端无输入）</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4" name="VID_20231116_1319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805545" cy="4987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83378" y="456769"/>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83378" y="10705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效果展示</a:t>
            </a:r>
            <a:r>
              <a:rPr lang="en-US" altLang="zh-CN" sz="2100" b="1" dirty="0">
                <a:solidFill>
                  <a:schemeClr val="dk1"/>
                </a:solidFill>
                <a:latin typeface="思源黑体 CN Medium" panose="020B0600000000000000" pitchFamily="34" charset="-122"/>
                <a:ea typeface="思源黑体 CN Medium" panose="020B0600000000000000" pitchFamily="34" charset="-122"/>
              </a:rPr>
              <a:t>-</a:t>
            </a:r>
            <a:r>
              <a:rPr lang="zh-CN" altLang="en-US" sz="2100" b="1" dirty="0">
                <a:solidFill>
                  <a:schemeClr val="dk1"/>
                </a:solidFill>
                <a:latin typeface="思源黑体 CN Medium" panose="020B0600000000000000" pitchFamily="34" charset="-122"/>
                <a:ea typeface="思源黑体 CN Medium" panose="020B0600000000000000" pitchFamily="34" charset="-122"/>
              </a:rPr>
              <a:t>当</a:t>
            </a:r>
            <a:r>
              <a:rPr lang="en-US" altLang="zh-CN" sz="2100" b="1" dirty="0">
                <a:solidFill>
                  <a:schemeClr val="dk1"/>
                </a:solidFill>
                <a:latin typeface="思源黑体 CN Medium" panose="020B0600000000000000" pitchFamily="34" charset="-122"/>
                <a:ea typeface="思源黑体 CN Medium" panose="020B0600000000000000" pitchFamily="34" charset="-122"/>
              </a:rPr>
              <a:t>PC</a:t>
            </a:r>
            <a:r>
              <a:rPr lang="zh-CN" altLang="en-US" sz="2100" b="1" dirty="0">
                <a:solidFill>
                  <a:schemeClr val="dk1"/>
                </a:solidFill>
                <a:latin typeface="思源黑体 CN Medium" panose="020B0600000000000000" pitchFamily="34" charset="-122"/>
                <a:ea typeface="思源黑体 CN Medium" panose="020B0600000000000000" pitchFamily="34" charset="-122"/>
              </a:rPr>
              <a:t>端输入</a:t>
            </a:r>
            <a:r>
              <a:rPr lang="en-US" altLang="zh-CN" sz="2100" b="1" dirty="0">
                <a:solidFill>
                  <a:schemeClr val="dk1"/>
                </a:solidFill>
                <a:latin typeface="思源黑体 CN Medium" panose="020B0600000000000000" pitchFamily="34" charset="-122"/>
                <a:ea typeface="思源黑体 CN Medium" panose="020B0600000000000000" pitchFamily="34" charset="-122"/>
              </a:rPr>
              <a:t>0</a:t>
            </a:r>
            <a:r>
              <a:rPr lang="zh-CN" altLang="en-US" sz="2100" b="1" dirty="0">
                <a:solidFill>
                  <a:schemeClr val="dk1"/>
                </a:solidFill>
                <a:latin typeface="思源黑体 CN Medium" panose="020B0600000000000000" pitchFamily="34" charset="-122"/>
                <a:ea typeface="思源黑体 CN Medium" panose="020B0600000000000000" pitchFamily="34" charset="-122"/>
              </a:rPr>
              <a:t>时，灯泡立即熄灭。</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5" name="VID_20231116_1323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2218" y="1650442"/>
            <a:ext cx="6209881" cy="3493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a:t>
            </a:r>
            <a:endParaRPr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483378" y="456769"/>
            <a:ext cx="6321600" cy="635400"/>
          </a:xfrm>
          <a:prstGeom prst="rect">
            <a:avLst/>
          </a:prstGeom>
        </p:spPr>
        <p:txBody>
          <a:bodyPr spcFirstLastPara="1" wrap="square" lIns="91425" tIns="91425" rIns="91425" bIns="91425" anchor="t" anchorCtr="0">
            <a:noAutofit/>
          </a:bodyPr>
          <a:lstStyle/>
          <a:p>
            <a:r>
              <a:rPr lang="zh-CN" altLang="en-US" b="1" dirty="0">
                <a:latin typeface="思源黑体 CN Medium" panose="020B0600000000000000" pitchFamily="34" charset="-122"/>
                <a:ea typeface="思源黑体 CN Medium" panose="020B0600000000000000" pitchFamily="34" charset="-122"/>
              </a:rPr>
              <a:t>指令及环境判断同时控制灯泡</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483378" y="1070550"/>
            <a:ext cx="5698721"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效果展示</a:t>
            </a:r>
            <a:r>
              <a:rPr lang="en-US" altLang="zh-CN" sz="2100" b="1" dirty="0">
                <a:solidFill>
                  <a:schemeClr val="dk1"/>
                </a:solidFill>
                <a:latin typeface="思源黑体 CN Medium" panose="020B0600000000000000" pitchFamily="34" charset="-122"/>
                <a:ea typeface="思源黑体 CN Medium" panose="020B0600000000000000" pitchFamily="34" charset="-122"/>
              </a:rPr>
              <a:t>-</a:t>
            </a:r>
            <a:r>
              <a:rPr lang="zh-CN" altLang="en-US" sz="2100" b="1" dirty="0">
                <a:solidFill>
                  <a:schemeClr val="dk1"/>
                </a:solidFill>
                <a:latin typeface="思源黑体 CN Medium" panose="020B0600000000000000" pitchFamily="34" charset="-122"/>
                <a:ea typeface="思源黑体 CN Medium" panose="020B0600000000000000" pitchFamily="34" charset="-122"/>
              </a:rPr>
              <a:t>当</a:t>
            </a:r>
            <a:r>
              <a:rPr lang="en-US" altLang="zh-CN" sz="2100" b="1" dirty="0">
                <a:solidFill>
                  <a:schemeClr val="dk1"/>
                </a:solidFill>
                <a:latin typeface="思源黑体 CN Medium" panose="020B0600000000000000" pitchFamily="34" charset="-122"/>
                <a:ea typeface="思源黑体 CN Medium" panose="020B0600000000000000" pitchFamily="34" charset="-122"/>
              </a:rPr>
              <a:t>PC</a:t>
            </a:r>
            <a:r>
              <a:rPr lang="zh-CN" altLang="en-US" sz="2100" b="1" dirty="0">
                <a:solidFill>
                  <a:schemeClr val="dk1"/>
                </a:solidFill>
                <a:latin typeface="思源黑体 CN Medium" panose="020B0600000000000000" pitchFamily="34" charset="-122"/>
                <a:ea typeface="思源黑体 CN Medium" panose="020B0600000000000000" pitchFamily="34" charset="-122"/>
              </a:rPr>
              <a:t>端输入</a:t>
            </a:r>
            <a:r>
              <a:rPr lang="en-US" altLang="zh-CN" sz="2100" b="1" dirty="0">
                <a:solidFill>
                  <a:schemeClr val="dk1"/>
                </a:solidFill>
                <a:latin typeface="思源黑体 CN Medium" panose="020B0600000000000000" pitchFamily="34" charset="-122"/>
                <a:ea typeface="思源黑体 CN Medium" panose="020B0600000000000000" pitchFamily="34" charset="-122"/>
              </a:rPr>
              <a:t>1</a:t>
            </a:r>
            <a:r>
              <a:rPr lang="zh-CN" altLang="en-US" sz="2100" b="1" dirty="0">
                <a:solidFill>
                  <a:schemeClr val="dk1"/>
                </a:solidFill>
                <a:latin typeface="思源黑体 CN Medium" panose="020B0600000000000000" pitchFamily="34" charset="-122"/>
                <a:ea typeface="思源黑体 CN Medium" panose="020B0600000000000000" pitchFamily="34" charset="-122"/>
              </a:rPr>
              <a:t>时，灯泡开始闪烁并向</a:t>
            </a:r>
            <a:r>
              <a:rPr lang="en-US" altLang="zh-CN" sz="2100" b="1" dirty="0">
                <a:solidFill>
                  <a:schemeClr val="dk1"/>
                </a:solidFill>
                <a:latin typeface="思源黑体 CN Medium" panose="020B0600000000000000" pitchFamily="34" charset="-122"/>
                <a:ea typeface="思源黑体 CN Medium" panose="020B0600000000000000" pitchFamily="34" charset="-122"/>
              </a:rPr>
              <a:t>PC</a:t>
            </a:r>
            <a:r>
              <a:rPr lang="zh-CN" altLang="en-US" sz="2100" b="1" dirty="0">
                <a:solidFill>
                  <a:schemeClr val="dk1"/>
                </a:solidFill>
                <a:latin typeface="思源黑体 CN Medium" panose="020B0600000000000000" pitchFamily="34" charset="-122"/>
                <a:ea typeface="思源黑体 CN Medium" panose="020B0600000000000000" pitchFamily="34" charset="-122"/>
              </a:rPr>
              <a:t>端发送“</a:t>
            </a:r>
            <a:r>
              <a:rPr lang="en-US" altLang="zh-CN" sz="2100" b="1" dirty="0">
                <a:solidFill>
                  <a:schemeClr val="dk1"/>
                </a:solidFill>
                <a:latin typeface="思源黑体 CN Medium" panose="020B0600000000000000" pitchFamily="34" charset="-122"/>
                <a:ea typeface="思源黑体 CN Medium" panose="020B0600000000000000" pitchFamily="34" charset="-122"/>
              </a:rPr>
              <a:t>Warning”</a:t>
            </a:r>
            <a:r>
              <a:rPr lang="zh-CN" altLang="en-US" sz="2100" b="1" dirty="0">
                <a:solidFill>
                  <a:schemeClr val="dk1"/>
                </a:solidFill>
                <a:latin typeface="思源黑体 CN Medium" panose="020B0600000000000000" pitchFamily="34" charset="-122"/>
                <a:ea typeface="思源黑体 CN Medium" panose="020B0600000000000000" pitchFamily="34" charset="-122"/>
              </a:rPr>
              <a:t>。</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4" name="VID_20231116_13225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3378" y="1944699"/>
            <a:ext cx="5575400" cy="3136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zh-HK" altLang="en-US" b="1" dirty="0">
                <a:latin typeface="思源黑体 CN Medium" panose="020B0600000000000000" pitchFamily="34" charset="-122"/>
                <a:ea typeface="思源黑体 CN Medium" panose="020B0600000000000000" pitchFamily="34" charset="-122"/>
              </a:rPr>
              <a:t>连接外网</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11016" y="514142"/>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思源黑体 CN Medium" panose="020B0600000000000000" pitchFamily="34" charset="-122"/>
                <a:ea typeface="思源黑体 CN Medium" panose="020B0600000000000000" pitchFamily="34" charset="-122"/>
              </a:rPr>
              <a:t>连接外网</a:t>
            </a:r>
            <a:r>
              <a:rPr lang="zh-HK" dirty="0">
                <a:latin typeface="思源黑体 CN Medium" panose="020B0600000000000000" pitchFamily="34" charset="-122"/>
                <a:ea typeface="思源黑体 CN Medium" panose="020B0600000000000000" pitchFamily="34" charset="-122"/>
              </a:rPr>
              <a:t> </a:t>
            </a:r>
            <a:r>
              <a:rPr lang="en-US" altLang="zh-HK" dirty="0">
                <a:latin typeface="思源黑体 CN Medium" panose="020B0600000000000000" pitchFamily="34" charset="-122"/>
                <a:ea typeface="思源黑体 CN Medium" panose="020B0600000000000000" pitchFamily="34" charset="-122"/>
              </a:rPr>
              <a:t>–</a:t>
            </a:r>
            <a:r>
              <a:rPr lang="zh-HK" dirty="0">
                <a:latin typeface="思源黑体 CN Medium" panose="020B0600000000000000" pitchFamily="34" charset="-122"/>
                <a:ea typeface="思源黑体 CN Medium" panose="020B0600000000000000" pitchFamily="34" charset="-122"/>
              </a:rPr>
              <a:t> </a:t>
            </a:r>
            <a:r>
              <a:rPr lang="zh-CN" altLang="en-US" dirty="0">
                <a:latin typeface="思源黑体 CN Medium" panose="020B0600000000000000" pitchFamily="34" charset="-122"/>
                <a:ea typeface="思源黑体 CN Medium" panose="020B0600000000000000" pitchFamily="34" charset="-122"/>
              </a:rPr>
              <a:t>设计流程</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211016" y="1602675"/>
            <a:ext cx="5260688" cy="300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zh-HK" altLang="en-US" sz="2100" b="1" dirty="0">
                <a:solidFill>
                  <a:schemeClr val="dk1"/>
                </a:solidFill>
                <a:latin typeface="思源黑体 CN Medium" panose="020B0600000000000000" pitchFamily="34" charset="-122"/>
                <a:ea typeface="思源黑体 CN Medium" panose="020B0600000000000000" pitchFamily="34" charset="-122"/>
              </a:rPr>
              <a:t>一、</a:t>
            </a:r>
            <a:r>
              <a:rPr lang="en-US" altLang="zh-HK" sz="2100" b="1" dirty="0">
                <a:solidFill>
                  <a:schemeClr val="dk1"/>
                </a:solidFill>
                <a:latin typeface="思源黑体 CN Medium" panose="020B0600000000000000" pitchFamily="34" charset="-122"/>
                <a:ea typeface="思源黑体 CN Medium" panose="020B0600000000000000" pitchFamily="34" charset="-122"/>
              </a:rPr>
              <a:t>AT</a:t>
            </a:r>
            <a:r>
              <a:rPr lang="zh-HK" altLang="en-US" sz="2100" b="1" dirty="0">
                <a:solidFill>
                  <a:schemeClr val="dk1"/>
                </a:solidFill>
                <a:latin typeface="思源黑体 CN Medium" panose="020B0600000000000000" pitchFamily="34" charset="-122"/>
                <a:ea typeface="思源黑体 CN Medium" panose="020B0600000000000000" pitchFamily="34" charset="-122"/>
              </a:rPr>
              <a:t>指令配置</a:t>
            </a:r>
            <a:r>
              <a:rPr lang="en-US" altLang="zh-HK" sz="2100" b="1" dirty="0">
                <a:solidFill>
                  <a:schemeClr val="dk1"/>
                </a:solidFill>
                <a:latin typeface="思源黑体 CN Medium" panose="020B0600000000000000" pitchFamily="34" charset="-122"/>
                <a:ea typeface="思源黑体 CN Medium" panose="020B0600000000000000" pitchFamily="34" charset="-122"/>
              </a:rPr>
              <a:t>ESP8266</a:t>
            </a:r>
          </a:p>
          <a:p>
            <a:pPr marL="127000" lvl="0" indent="0" algn="l" rtl="0">
              <a:lnSpc>
                <a:spcPct val="100000"/>
              </a:lnSpc>
              <a:spcBef>
                <a:spcPts val="1600"/>
              </a:spcBef>
              <a:spcAft>
                <a:spcPts val="0"/>
              </a:spcAft>
              <a:buSzPts val="1600"/>
              <a:buNone/>
            </a:pPr>
            <a:r>
              <a:rPr lang="en-US" altLang="zh-CN" sz="1600" dirty="0">
                <a:latin typeface="思源黑体 CN Medium" panose="020B0600000000000000" pitchFamily="34" charset="-122"/>
                <a:ea typeface="思源黑体 CN Medium" panose="020B0600000000000000" pitchFamily="34" charset="-122"/>
              </a:rPr>
              <a:t>1.</a:t>
            </a:r>
            <a:r>
              <a:rPr lang="zh-CN" altLang="en-US" sz="1600" dirty="0">
                <a:latin typeface="思源黑体 CN Medium" panose="020B0600000000000000" pitchFamily="34" charset="-122"/>
                <a:ea typeface="思源黑体 CN Medium" panose="020B0600000000000000" pitchFamily="34" charset="-122"/>
              </a:rPr>
              <a:t>向</a:t>
            </a:r>
            <a:r>
              <a:rPr lang="en-US" altLang="zh-CN" sz="1600" dirty="0">
                <a:latin typeface="思源黑体 CN Medium" panose="020B0600000000000000" pitchFamily="34" charset="-122"/>
                <a:ea typeface="思源黑体 CN Medium" panose="020B0600000000000000" pitchFamily="34" charset="-122"/>
              </a:rPr>
              <a:t>ESP8266</a:t>
            </a:r>
            <a:r>
              <a:rPr lang="zh-CN" altLang="en-US" sz="1600" dirty="0">
                <a:latin typeface="思源黑体 CN Medium" panose="020B0600000000000000" pitchFamily="34" charset="-122"/>
                <a:ea typeface="思源黑体 CN Medium" panose="020B0600000000000000" pitchFamily="34" charset="-122"/>
              </a:rPr>
              <a:t>写入</a:t>
            </a:r>
            <a:r>
              <a:rPr lang="en-US" altLang="zh-CN" sz="1600" dirty="0">
                <a:latin typeface="思源黑体 CN Medium" panose="020B0600000000000000" pitchFamily="34" charset="-122"/>
                <a:ea typeface="思源黑体 CN Medium" panose="020B0600000000000000" pitchFamily="34" charset="-122"/>
              </a:rPr>
              <a:t>AT</a:t>
            </a:r>
            <a:r>
              <a:rPr lang="zh-CN" altLang="en-US" sz="1600" dirty="0">
                <a:latin typeface="思源黑体 CN Medium" panose="020B0600000000000000" pitchFamily="34" charset="-122"/>
                <a:ea typeface="思源黑体 CN Medium" panose="020B0600000000000000" pitchFamily="34" charset="-122"/>
              </a:rPr>
              <a:t>固件</a:t>
            </a:r>
          </a:p>
          <a:p>
            <a:pPr marL="127000" lvl="0" indent="0" algn="l" rtl="0">
              <a:lnSpc>
                <a:spcPct val="100000"/>
              </a:lnSpc>
              <a:spcBef>
                <a:spcPts val="1600"/>
              </a:spcBef>
              <a:spcAft>
                <a:spcPts val="0"/>
              </a:spcAft>
              <a:buSzPts val="1600"/>
              <a:buNone/>
            </a:pPr>
            <a:r>
              <a:rPr lang="en-US" altLang="zh-CN" sz="1600" dirty="0">
                <a:latin typeface="思源黑体 CN Medium" panose="020B0600000000000000" pitchFamily="34" charset="-122"/>
                <a:ea typeface="思源黑体 CN Medium" panose="020B0600000000000000" pitchFamily="34" charset="-122"/>
              </a:rPr>
              <a:t>2.</a:t>
            </a:r>
            <a:r>
              <a:rPr lang="zh-CN" altLang="en-US" sz="1600" dirty="0">
                <a:latin typeface="思源黑体 CN Medium" panose="020B0600000000000000" pitchFamily="34" charset="-122"/>
                <a:ea typeface="思源黑体 CN Medium" panose="020B0600000000000000" pitchFamily="34" charset="-122"/>
              </a:rPr>
              <a:t>使用</a:t>
            </a:r>
            <a:r>
              <a:rPr lang="en-US" altLang="zh-CN" sz="1600" dirty="0">
                <a:latin typeface="思源黑体 CN Medium" panose="020B0600000000000000" pitchFamily="34" charset="-122"/>
                <a:ea typeface="思源黑体 CN Medium" panose="020B0600000000000000" pitchFamily="34" charset="-122"/>
              </a:rPr>
              <a:t>AT</a:t>
            </a:r>
            <a:r>
              <a:rPr lang="zh-CN" altLang="en-US" sz="1600" dirty="0">
                <a:latin typeface="思源黑体 CN Medium" panose="020B0600000000000000" pitchFamily="34" charset="-122"/>
                <a:ea typeface="思源黑体 CN Medium" panose="020B0600000000000000" pitchFamily="34" charset="-122"/>
              </a:rPr>
              <a:t>指令访问网络</a:t>
            </a:r>
            <a:endParaRPr lang="en-US" altLang="zh-CN" sz="1600" dirty="0">
              <a:latin typeface="思源黑体 CN Medium" panose="020B0600000000000000" pitchFamily="34" charset="-122"/>
              <a:ea typeface="思源黑体 CN Medium" panose="020B0600000000000000" pitchFamily="34" charset="-122"/>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kumimoji="0" lang="zh-CN" altLang="en-US" sz="2100" b="1" i="0" u="none" strike="noStrike" kern="0" cap="none" spc="0" normalizeH="0" baseline="0" noProof="0" dirty="0">
                <a:ln>
                  <a:noFill/>
                </a:ln>
                <a:solidFill>
                  <a:srgbClr val="F46524"/>
                </a:solidFill>
                <a:effectLst/>
                <a:uLnTx/>
                <a:uFillTx/>
                <a:latin typeface="思源黑体 CN Medium" panose="020B0600000000000000" pitchFamily="34" charset="-122"/>
                <a:ea typeface="思源黑体 CN Medium" panose="020B0600000000000000" pitchFamily="34" charset="-122"/>
                <a:cs typeface="Lato" panose="020F0502020204030203"/>
                <a:sym typeface="Lato" panose="020F0502020204030203"/>
              </a:rPr>
              <a:t>二、在</a:t>
            </a:r>
            <a:r>
              <a:rPr kumimoji="0" lang="en-US" altLang="zh-CN" sz="2100" b="1" i="0" u="none" strike="noStrike" kern="0" cap="none" spc="0" normalizeH="0" baseline="0" noProof="0" dirty="0">
                <a:ln>
                  <a:noFill/>
                </a:ln>
                <a:solidFill>
                  <a:srgbClr val="F46524"/>
                </a:solidFill>
                <a:effectLst/>
                <a:uLnTx/>
                <a:uFillTx/>
                <a:latin typeface="思源黑体 CN Medium" panose="020B0600000000000000" pitchFamily="34" charset="-122"/>
                <a:ea typeface="思源黑体 CN Medium" panose="020B0600000000000000" pitchFamily="34" charset="-122"/>
                <a:cs typeface="Lato" panose="020F0502020204030203"/>
                <a:sym typeface="Lato" panose="020F0502020204030203"/>
              </a:rPr>
              <a:t>ESP8266</a:t>
            </a:r>
            <a:r>
              <a:rPr kumimoji="0" lang="zh-CN" altLang="en-US" sz="2100" b="1" i="0" u="none" strike="noStrike" kern="0" cap="none" spc="0" normalizeH="0" baseline="0" noProof="0" dirty="0">
                <a:ln>
                  <a:noFill/>
                </a:ln>
                <a:solidFill>
                  <a:srgbClr val="F46524"/>
                </a:solidFill>
                <a:effectLst/>
                <a:uLnTx/>
                <a:uFillTx/>
                <a:latin typeface="思源黑体 CN Medium" panose="020B0600000000000000" pitchFamily="34" charset="-122"/>
                <a:ea typeface="思源黑体 CN Medium" panose="020B0600000000000000" pitchFamily="34" charset="-122"/>
                <a:cs typeface="Lato" panose="020F0502020204030203"/>
                <a:sym typeface="Lato" panose="020F0502020204030203"/>
              </a:rPr>
              <a:t>建立网络服务器</a:t>
            </a:r>
          </a:p>
          <a:p>
            <a:pPr marL="127000" indent="0">
              <a:lnSpc>
                <a:spcPct val="100000"/>
              </a:lnSpc>
              <a:spcBef>
                <a:spcPts val="1600"/>
              </a:spcBef>
              <a:buSzPts val="1600"/>
              <a:buNone/>
            </a:pPr>
            <a:r>
              <a:rPr lang="en-US" altLang="zh-CN" sz="1600" dirty="0">
                <a:latin typeface="思源黑体 CN Medium" panose="020B0600000000000000" pitchFamily="34" charset="-122"/>
                <a:ea typeface="思源黑体 CN Medium" panose="020B0600000000000000" pitchFamily="34" charset="-122"/>
              </a:rPr>
              <a:t>1.</a:t>
            </a:r>
            <a:r>
              <a:rPr lang="zh-CN" altLang="en-US" sz="1600" dirty="0">
                <a:latin typeface="思源黑体 CN Medium" panose="020B0600000000000000" pitchFamily="34" charset="-122"/>
                <a:ea typeface="思源黑体 CN Medium" panose="020B0600000000000000" pitchFamily="34" charset="-122"/>
              </a:rPr>
              <a:t>建立基础服务器</a:t>
            </a:r>
          </a:p>
          <a:p>
            <a:pPr marL="127000" indent="0">
              <a:lnSpc>
                <a:spcPct val="100000"/>
              </a:lnSpc>
              <a:spcBef>
                <a:spcPts val="1600"/>
              </a:spcBef>
              <a:buSzPts val="1600"/>
              <a:buNone/>
            </a:pPr>
            <a:r>
              <a:rPr lang="en-US" altLang="zh-CN" sz="1600" dirty="0">
                <a:latin typeface="思源黑体 CN Medium" panose="020B0600000000000000" pitchFamily="34" charset="-122"/>
                <a:ea typeface="思源黑体 CN Medium" panose="020B0600000000000000" pitchFamily="34" charset="-122"/>
              </a:rPr>
              <a:t>2.</a:t>
            </a:r>
            <a:r>
              <a:rPr lang="zh-CN" altLang="en-US" sz="1600" dirty="0">
                <a:latin typeface="思源黑体 CN Medium" panose="020B0600000000000000" pitchFamily="34" charset="-122"/>
                <a:ea typeface="思源黑体 CN Medium" panose="020B0600000000000000" pitchFamily="34" charset="-122"/>
              </a:rPr>
              <a:t>基于网络服务器控制灯泡亮灭</a:t>
            </a:r>
          </a:p>
          <a:p>
            <a:pPr marL="127000" indent="0">
              <a:lnSpc>
                <a:spcPct val="100000"/>
              </a:lnSpc>
              <a:spcBef>
                <a:spcPts val="1600"/>
              </a:spcBef>
              <a:buSzPts val="1600"/>
              <a:buNone/>
            </a:pPr>
            <a:r>
              <a:rPr lang="en-US" altLang="zh-CN" sz="1600" dirty="0">
                <a:latin typeface="思源黑体 CN Medium" panose="020B0600000000000000" pitchFamily="34" charset="-122"/>
                <a:ea typeface="思源黑体 CN Medium" panose="020B0600000000000000" pitchFamily="34" charset="-122"/>
              </a:rPr>
              <a:t>3.</a:t>
            </a:r>
            <a:r>
              <a:rPr lang="zh-CN" altLang="en-US" sz="1600" dirty="0">
                <a:latin typeface="思源黑体 CN Medium" panose="020B0600000000000000" pitchFamily="34" charset="-122"/>
                <a:ea typeface="思源黑体 CN Medium" panose="020B0600000000000000" pitchFamily="34" charset="-122"/>
              </a:rPr>
              <a:t>读取按键状态并显示在网页上</a:t>
            </a:r>
          </a:p>
          <a:p>
            <a:pPr marL="127000" lvl="0" indent="0" algn="l" rtl="0">
              <a:spcBef>
                <a:spcPts val="1600"/>
              </a:spcBef>
              <a:spcAft>
                <a:spcPts val="0"/>
              </a:spcAft>
              <a:buSzPts val="1600"/>
              <a:buNone/>
            </a:pPr>
            <a:endParaRPr lang="zh-CN" altLang="en-US" sz="1600" dirty="0">
              <a:latin typeface="思源黑体 CN Medium" panose="020B0600000000000000" pitchFamily="34" charset="-122"/>
              <a:ea typeface="思源黑体 CN Medium" panose="020B0600000000000000" pitchFamily="34" charset="-122"/>
            </a:endParaRPr>
          </a:p>
        </p:txBody>
      </p:sp>
      <p:pic>
        <p:nvPicPr>
          <p:cNvPr id="5" name="图片 4"/>
          <p:cNvPicPr>
            <a:picLocks noChangeAspect="1"/>
          </p:cNvPicPr>
          <p:nvPr/>
        </p:nvPicPr>
        <p:blipFill>
          <a:blip r:embed="rId3"/>
          <a:stretch>
            <a:fillRect/>
          </a:stretch>
        </p:blipFill>
        <p:spPr>
          <a:xfrm>
            <a:off x="4766044" y="0"/>
            <a:ext cx="3996118" cy="510958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427275"/>
            <a:ext cx="6321600" cy="63540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连接外网</a:t>
            </a:r>
            <a:r>
              <a:rPr lang="zh-HK" altLang="zh-CN" dirty="0">
                <a:latin typeface="思源黑体 CN Medium" panose="020B0600000000000000" pitchFamily="34" charset="-122"/>
                <a:ea typeface="思源黑体 CN Medium" panose="020B0600000000000000" pitchFamily="34" charset="-122"/>
              </a:rPr>
              <a:t> </a:t>
            </a:r>
            <a:r>
              <a:rPr lang="en-US" altLang="zh-HK" dirty="0">
                <a:latin typeface="思源黑体 CN Medium" panose="020B0600000000000000" pitchFamily="34" charset="-122"/>
                <a:ea typeface="思源黑体 CN Medium" panose="020B0600000000000000" pitchFamily="34" charset="-122"/>
              </a:rPr>
              <a:t>–</a:t>
            </a:r>
            <a:r>
              <a:rPr lang="zh-HK" altLang="zh-CN" dirty="0">
                <a:latin typeface="思源黑体 CN Medium" panose="020B0600000000000000" pitchFamily="34" charset="-122"/>
                <a:ea typeface="思源黑体 CN Medium" panose="020B0600000000000000" pitchFamily="34" charset="-122"/>
              </a:rPr>
              <a:t> </a:t>
            </a:r>
            <a:r>
              <a:rPr lang="en-US" altLang="zh-CN" dirty="0">
                <a:latin typeface="思源黑体 CN Medium" panose="020B0600000000000000" pitchFamily="34" charset="-122"/>
                <a:ea typeface="思源黑体 CN Medium" panose="020B0600000000000000" pitchFamily="34" charset="-122"/>
              </a:rPr>
              <a:t>AT</a:t>
            </a:r>
            <a:r>
              <a:rPr lang="zh-CN" altLang="en-US" dirty="0">
                <a:latin typeface="思源黑体 CN Medium" panose="020B0600000000000000" pitchFamily="34" charset="-122"/>
                <a:ea typeface="思源黑体 CN Medium" panose="020B0600000000000000" pitchFamily="34" charset="-122"/>
              </a:rPr>
              <a:t>指令配置</a:t>
            </a:r>
            <a:r>
              <a:rPr lang="en-US" altLang="zh-CN" dirty="0">
                <a:latin typeface="思源黑体 CN Medium" panose="020B0600000000000000" pitchFamily="34" charset="-122"/>
                <a:ea typeface="思源黑体 CN Medium" panose="020B0600000000000000" pitchFamily="34" charset="-122"/>
              </a:rPr>
              <a:t>ESP8266</a:t>
            </a: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89399" y="1062675"/>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向</a:t>
            </a:r>
            <a:r>
              <a:rPr lang="en-US" altLang="zh-CN" sz="2100" b="1" dirty="0">
                <a:solidFill>
                  <a:schemeClr val="dk1"/>
                </a:solidFill>
                <a:latin typeface="思源黑体 CN Medium" panose="020B0600000000000000" pitchFamily="34" charset="-122"/>
                <a:ea typeface="思源黑体 CN Medium" panose="020B0600000000000000" pitchFamily="34" charset="-122"/>
              </a:rPr>
              <a:t>ESP8266</a:t>
            </a:r>
            <a:r>
              <a:rPr lang="zh-CN" altLang="en-US" sz="2100" b="1" dirty="0">
                <a:solidFill>
                  <a:schemeClr val="dk1"/>
                </a:solidFill>
                <a:latin typeface="思源黑体 CN Medium" panose="020B0600000000000000" pitchFamily="34" charset="-122"/>
                <a:ea typeface="思源黑体 CN Medium" panose="020B0600000000000000" pitchFamily="34" charset="-122"/>
              </a:rPr>
              <a:t>写入</a:t>
            </a:r>
            <a:r>
              <a:rPr lang="en-US" altLang="zh-CN" sz="2100" b="1" dirty="0">
                <a:solidFill>
                  <a:schemeClr val="dk1"/>
                </a:solidFill>
                <a:latin typeface="思源黑体 CN Medium" panose="020B0600000000000000" pitchFamily="34" charset="-122"/>
                <a:ea typeface="思源黑体 CN Medium" panose="020B0600000000000000" pitchFamily="34" charset="-122"/>
              </a:rPr>
              <a:t>AT</a:t>
            </a:r>
            <a:r>
              <a:rPr lang="zh-CN" altLang="en-US" sz="2100" b="1" dirty="0">
                <a:solidFill>
                  <a:schemeClr val="dk1"/>
                </a:solidFill>
                <a:latin typeface="思源黑体 CN Medium" panose="020B0600000000000000" pitchFamily="34" charset="-122"/>
                <a:ea typeface="思源黑体 CN Medium" panose="020B0600000000000000" pitchFamily="34" charset="-122"/>
              </a:rPr>
              <a:t>固件</a:t>
            </a:r>
            <a:r>
              <a:rPr lang="en-US" altLang="zh-CN" sz="2100" b="1" dirty="0">
                <a:solidFill>
                  <a:schemeClr val="dk1"/>
                </a:solidFill>
                <a:latin typeface="思源黑体 CN Medium" panose="020B0600000000000000" pitchFamily="34" charset="-122"/>
                <a:ea typeface="思源黑体 CN Medium" panose="020B0600000000000000" pitchFamily="34" charset="-122"/>
              </a:rPr>
              <a:t>-</a:t>
            </a:r>
            <a:r>
              <a:rPr lang="zh-CN" altLang="en-US" sz="2100" b="1" dirty="0">
                <a:solidFill>
                  <a:schemeClr val="dk1"/>
                </a:solidFill>
                <a:latin typeface="思源黑体 CN Medium" panose="020B0600000000000000" pitchFamily="34" charset="-122"/>
                <a:ea typeface="思源黑体 CN Medium" panose="020B0600000000000000" pitchFamily="34" charset="-122"/>
              </a:rPr>
              <a:t>写入流程</a:t>
            </a:r>
          </a:p>
        </p:txBody>
      </p:sp>
      <p:pic>
        <p:nvPicPr>
          <p:cNvPr id="7" name="图片 6"/>
          <p:cNvPicPr>
            <a:picLocks noChangeAspect="1"/>
          </p:cNvPicPr>
          <p:nvPr/>
        </p:nvPicPr>
        <p:blipFill rotWithShape="1">
          <a:blip r:embed="rId3"/>
          <a:srcRect l="9404" t="19645" r="4847" b="17378"/>
          <a:stretch>
            <a:fillRect/>
          </a:stretch>
        </p:blipFill>
        <p:spPr>
          <a:xfrm>
            <a:off x="1859973" y="1919219"/>
            <a:ext cx="6728114" cy="26858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3956" y="376185"/>
            <a:ext cx="3018901" cy="4391130"/>
          </a:xfrm>
          <a:prstGeom prst="rect">
            <a:avLst/>
          </a:prstGeom>
        </p:spPr>
      </p:pic>
      <p:pic>
        <p:nvPicPr>
          <p:cNvPr id="9" name="图片 8"/>
          <p:cNvPicPr>
            <a:picLocks noChangeAspect="1"/>
          </p:cNvPicPr>
          <p:nvPr/>
        </p:nvPicPr>
        <p:blipFill>
          <a:blip r:embed="rId3"/>
          <a:stretch>
            <a:fillRect/>
          </a:stretch>
        </p:blipFill>
        <p:spPr>
          <a:xfrm>
            <a:off x="3106200" y="376183"/>
            <a:ext cx="3018901" cy="4391130"/>
          </a:xfrm>
          <a:prstGeom prst="rect">
            <a:avLst/>
          </a:prstGeom>
        </p:spPr>
      </p:pic>
      <p:pic>
        <p:nvPicPr>
          <p:cNvPr id="11" name="图片 10"/>
          <p:cNvPicPr>
            <a:picLocks noChangeAspect="1"/>
          </p:cNvPicPr>
          <p:nvPr/>
        </p:nvPicPr>
        <p:blipFill>
          <a:blip r:embed="rId4"/>
          <a:stretch>
            <a:fillRect/>
          </a:stretch>
        </p:blipFill>
        <p:spPr>
          <a:xfrm>
            <a:off x="6125099" y="376184"/>
            <a:ext cx="3018901" cy="43911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12013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连接外网</a:t>
            </a:r>
            <a:br>
              <a:rPr lang="en-US" altLang="zh-HK" dirty="0">
                <a:latin typeface="思源黑体 CN Medium" panose="020B0600000000000000" pitchFamily="34" charset="-122"/>
                <a:ea typeface="思源黑体 CN Medium" panose="020B0600000000000000" pitchFamily="34" charset="-122"/>
              </a:rPr>
            </a:br>
            <a:r>
              <a:rPr lang="en-US" altLang="zh-CN" dirty="0">
                <a:latin typeface="思源黑体 CN Medium" panose="020B0600000000000000" pitchFamily="34" charset="-122"/>
                <a:ea typeface="思源黑体 CN Medium" panose="020B0600000000000000" pitchFamily="34" charset="-122"/>
              </a:rPr>
              <a:t>AT</a:t>
            </a:r>
            <a:r>
              <a:rPr lang="zh-CN" altLang="en-US" dirty="0">
                <a:latin typeface="思源黑体 CN Medium" panose="020B0600000000000000" pitchFamily="34" charset="-122"/>
                <a:ea typeface="思源黑体 CN Medium" panose="020B0600000000000000" pitchFamily="34" charset="-122"/>
              </a:rPr>
              <a:t>指令访问网络</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388250"/>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访问流程</a:t>
            </a:r>
          </a:p>
        </p:txBody>
      </p:sp>
      <p:pic>
        <p:nvPicPr>
          <p:cNvPr id="5" name="图片 4"/>
          <p:cNvPicPr>
            <a:picLocks noChangeAspect="1"/>
          </p:cNvPicPr>
          <p:nvPr/>
        </p:nvPicPr>
        <p:blipFill>
          <a:blip r:embed="rId3"/>
          <a:stretch>
            <a:fillRect/>
          </a:stretch>
        </p:blipFill>
        <p:spPr>
          <a:xfrm>
            <a:off x="3557690" y="98967"/>
            <a:ext cx="5527820" cy="466745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63540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连接外网</a:t>
            </a:r>
            <a:r>
              <a:rPr lang="zh-HK" altLang="zh-CN" dirty="0">
                <a:latin typeface="思源黑体 CN Medium" panose="020B0600000000000000" pitchFamily="34" charset="-122"/>
                <a:ea typeface="思源黑体 CN Medium" panose="020B0600000000000000" pitchFamily="34" charset="-122"/>
              </a:rPr>
              <a:t> </a:t>
            </a:r>
            <a:r>
              <a:rPr lang="en-US" altLang="zh-HK" dirty="0">
                <a:latin typeface="思源黑体 CN Medium" panose="020B0600000000000000" pitchFamily="34" charset="-122"/>
                <a:ea typeface="思源黑体 CN Medium" panose="020B0600000000000000" pitchFamily="34" charset="-122"/>
              </a:rPr>
              <a:t>–</a:t>
            </a:r>
            <a:r>
              <a:rPr lang="zh-CN" altLang="en-US" dirty="0">
                <a:latin typeface="思源黑体 CN Medium" panose="020B0600000000000000" pitchFamily="34" charset="-122"/>
                <a:ea typeface="思源黑体 CN Medium" panose="020B0600000000000000" pitchFamily="34" charset="-122"/>
              </a:rPr>
              <a:t>使用</a:t>
            </a:r>
            <a:r>
              <a:rPr lang="en-US" altLang="zh-CN" dirty="0">
                <a:latin typeface="思源黑体 CN Medium" panose="020B0600000000000000" pitchFamily="34" charset="-122"/>
                <a:ea typeface="思源黑体 CN Medium" panose="020B0600000000000000" pitchFamily="34" charset="-122"/>
              </a:rPr>
              <a:t>AT</a:t>
            </a:r>
            <a:r>
              <a:rPr lang="zh-CN" altLang="en-US" dirty="0">
                <a:latin typeface="思源黑体 CN Medium" panose="020B0600000000000000" pitchFamily="34" charset="-122"/>
                <a:ea typeface="思源黑体 CN Medium" panose="020B0600000000000000" pitchFamily="34" charset="-122"/>
              </a:rPr>
              <a:t>指令访问网络</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881805"/>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访问流程</a:t>
            </a:r>
          </a:p>
        </p:txBody>
      </p:sp>
      <p:pic>
        <p:nvPicPr>
          <p:cNvPr id="5" name="2023111611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7543" y="1003979"/>
            <a:ext cx="7544753" cy="41790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2438400" y="3970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思源黑体 CN Medium" panose="020B0600000000000000" pitchFamily="34" charset="-122"/>
                <a:ea typeface="思源黑体 CN Medium" panose="020B0600000000000000" pitchFamily="34" charset="-122"/>
              </a:rPr>
              <a:t>在</a:t>
            </a:r>
            <a:r>
              <a:rPr lang="en-US" altLang="zh-CN" dirty="0">
                <a:latin typeface="思源黑体 CN Medium" panose="020B0600000000000000" pitchFamily="34" charset="-122"/>
                <a:ea typeface="思源黑体 CN Medium" panose="020B0600000000000000" pitchFamily="34" charset="-122"/>
              </a:rPr>
              <a:t>ESP8266</a:t>
            </a:r>
            <a:r>
              <a:rPr lang="zh-CN" altLang="en-US" dirty="0">
                <a:latin typeface="思源黑体 CN Medium" panose="020B0600000000000000" pitchFamily="34" charset="-122"/>
                <a:ea typeface="思源黑体 CN Medium" panose="020B0600000000000000" pitchFamily="34" charset="-122"/>
              </a:rPr>
              <a:t>建立网络服务器</a:t>
            </a:r>
            <a:endParaRPr dirty="0">
              <a:latin typeface="思源黑体 CN Medium" panose="020B0600000000000000" pitchFamily="34" charset="-122"/>
              <a:ea typeface="思源黑体 CN Medium" panose="020B0600000000000000" pitchFamily="34" charset="-122"/>
            </a:endParaRPr>
          </a:p>
        </p:txBody>
      </p:sp>
      <p:sp>
        <p:nvSpPr>
          <p:cNvPr id="174" name="Google Shape;174;p27"/>
          <p:cNvSpPr txBox="1">
            <a:spLocks noGrp="1"/>
          </p:cNvSpPr>
          <p:nvPr>
            <p:ph type="body" idx="1"/>
          </p:nvPr>
        </p:nvSpPr>
        <p:spPr>
          <a:xfrm>
            <a:off x="2438400" y="1009650"/>
            <a:ext cx="5147100" cy="1562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panose="020B0604020202020204"/>
              <a:buNone/>
            </a:pPr>
            <a:r>
              <a:rPr lang="en-US" altLang="zh-CN" sz="2100" b="1" dirty="0">
                <a:solidFill>
                  <a:schemeClr val="dk1"/>
                </a:solidFill>
                <a:latin typeface="思源黑体 CN Medium" panose="020B0600000000000000" pitchFamily="34" charset="-122"/>
                <a:ea typeface="思源黑体 CN Medium" panose="020B0600000000000000" pitchFamily="34" charset="-122"/>
              </a:rPr>
              <a:t>1.</a:t>
            </a:r>
            <a:r>
              <a:rPr lang="zh-CN" altLang="en-US" sz="2100" b="1" dirty="0">
                <a:solidFill>
                  <a:schemeClr val="dk1"/>
                </a:solidFill>
                <a:latin typeface="思源黑体 CN Medium" panose="020B0600000000000000" pitchFamily="34" charset="-122"/>
                <a:ea typeface="思源黑体 CN Medium" panose="020B0600000000000000" pitchFamily="34" charset="-122"/>
              </a:rPr>
              <a:t>建立基础服务器</a:t>
            </a:r>
          </a:p>
          <a:p>
            <a:pPr marL="0" lvl="0" indent="0" algn="l" rtl="0">
              <a:lnSpc>
                <a:spcPct val="100000"/>
              </a:lnSpc>
              <a:spcBef>
                <a:spcPts val="0"/>
              </a:spcBef>
              <a:spcAft>
                <a:spcPts val="0"/>
              </a:spcAft>
              <a:buClr>
                <a:srgbClr val="000000"/>
              </a:buClr>
              <a:buSzPts val="1100"/>
              <a:buFont typeface="Arial" panose="020B0604020202020204"/>
              <a:buNone/>
            </a:pPr>
            <a:r>
              <a:rPr lang="en-US" altLang="zh-CN" sz="2100" b="1" dirty="0">
                <a:solidFill>
                  <a:schemeClr val="dk1"/>
                </a:solidFill>
                <a:latin typeface="思源黑体 CN Medium" panose="020B0600000000000000" pitchFamily="34" charset="-122"/>
                <a:ea typeface="思源黑体 CN Medium" panose="020B0600000000000000" pitchFamily="34" charset="-122"/>
              </a:rPr>
              <a:t>2.</a:t>
            </a:r>
            <a:r>
              <a:rPr lang="zh-CN" altLang="en-US" sz="2100" b="1" dirty="0">
                <a:solidFill>
                  <a:schemeClr val="dk1"/>
                </a:solidFill>
                <a:latin typeface="思源黑体 CN Medium" panose="020B0600000000000000" pitchFamily="34" charset="-122"/>
                <a:ea typeface="思源黑体 CN Medium" panose="020B0600000000000000" pitchFamily="34" charset="-122"/>
              </a:rPr>
              <a:t>读取按键状态并显示在网页上</a:t>
            </a:r>
          </a:p>
          <a:p>
            <a:pPr marL="0" lvl="0" indent="0" algn="l" rtl="0">
              <a:lnSpc>
                <a:spcPct val="100000"/>
              </a:lnSpc>
              <a:spcBef>
                <a:spcPts val="0"/>
              </a:spcBef>
              <a:spcAft>
                <a:spcPts val="0"/>
              </a:spcAft>
              <a:buClr>
                <a:srgbClr val="000000"/>
              </a:buClr>
              <a:buSzPts val="1100"/>
              <a:buFont typeface="Arial" panose="020B0604020202020204"/>
              <a:buNone/>
            </a:pPr>
            <a:r>
              <a:rPr lang="en-US" altLang="zh-CN" sz="2100" b="1" dirty="0">
                <a:solidFill>
                  <a:schemeClr val="dk1"/>
                </a:solidFill>
                <a:latin typeface="思源黑体 CN Medium" panose="020B0600000000000000" pitchFamily="34" charset="-122"/>
                <a:ea typeface="思源黑体 CN Medium" panose="020B0600000000000000" pitchFamily="34" charset="-122"/>
              </a:rPr>
              <a:t>3.</a:t>
            </a:r>
            <a:r>
              <a:rPr lang="zh-CN" altLang="en-US" sz="2100" b="1" dirty="0">
                <a:solidFill>
                  <a:schemeClr val="dk1"/>
                </a:solidFill>
                <a:latin typeface="思源黑体 CN Medium" panose="020B0600000000000000" pitchFamily="34" charset="-122"/>
                <a:ea typeface="思源黑体 CN Medium" panose="020B0600000000000000" pitchFamily="34" charset="-122"/>
              </a:rPr>
              <a:t>基于网络服务器控制灯泡亮灭</a:t>
            </a: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Clr>
                <a:srgbClr val="000000"/>
              </a:buClr>
              <a:buSzPts val="1100"/>
              <a:buFont typeface="Arial" panose="020B0604020202020204"/>
              <a:buNone/>
            </a:pP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1200"/>
              </a:spcAft>
              <a:buNone/>
            </a:pPr>
            <a:endParaRPr sz="2100" b="1" dirty="0">
              <a:solidFill>
                <a:srgbClr val="F46524"/>
              </a:solidFill>
              <a:latin typeface="思源黑体 CN Medium" panose="020B0600000000000000" pitchFamily="34" charset="-122"/>
              <a:ea typeface="思源黑体 CN Medium" panose="020B0600000000000000" pitchFamily="34" charset="-122"/>
            </a:endParaRPr>
          </a:p>
        </p:txBody>
      </p:sp>
      <p:pic>
        <p:nvPicPr>
          <p:cNvPr id="4" name="图片 3"/>
          <p:cNvPicPr>
            <a:picLocks noChangeAspect="1"/>
          </p:cNvPicPr>
          <p:nvPr/>
        </p:nvPicPr>
        <p:blipFill rotWithShape="1">
          <a:blip r:embed="rId3"/>
          <a:srcRect t="14571" r="10458" b="6430"/>
          <a:stretch>
            <a:fillRect/>
          </a:stretch>
        </p:blipFill>
        <p:spPr>
          <a:xfrm>
            <a:off x="2438400" y="2188655"/>
            <a:ext cx="4782148" cy="29548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12013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在</a:t>
            </a:r>
            <a:r>
              <a:rPr lang="en-US" altLang="zh-CN" dirty="0">
                <a:latin typeface="思源黑体 CN Medium" panose="020B0600000000000000" pitchFamily="34" charset="-122"/>
                <a:ea typeface="思源黑体 CN Medium" panose="020B0600000000000000" pitchFamily="34" charset="-122"/>
              </a:rPr>
              <a:t>ESP8266</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建立基础服务器</a:t>
            </a:r>
            <a:br>
              <a:rPr lang="zh-CN" altLang="en-US" dirty="0">
                <a:latin typeface="思源黑体 CN Medium" panose="020B0600000000000000" pitchFamily="34" charset="-122"/>
                <a:ea typeface="思源黑体 CN Medium" panose="020B0600000000000000" pitchFamily="34" charset="-122"/>
              </a:rPr>
            </a:br>
            <a:endParaRPr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388250"/>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代码逻辑</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3"/>
          <a:stretch>
            <a:fillRect/>
          </a:stretch>
        </p:blipFill>
        <p:spPr>
          <a:xfrm>
            <a:off x="3071591" y="0"/>
            <a:ext cx="5946355"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78842"/>
            <a:ext cx="4631924" cy="4385816"/>
          </a:xfrm>
          <a:prstGeom prst="rect">
            <a:avLst/>
          </a:prstGeom>
          <a:solidFill>
            <a:schemeClr val="lt1"/>
          </a:solidFill>
        </p:spPr>
        <p:txBody>
          <a:bodyPr wrap="square" rtlCol="0">
            <a:spAutoFit/>
          </a:bodyPr>
          <a:lstStyle/>
          <a:p>
            <a:r>
              <a:rPr lang="en-US" altLang="zh-CN" sz="1200" dirty="0">
                <a:solidFill>
                  <a:srgbClr val="728E00"/>
                </a:solidFill>
                <a:latin typeface="Consolas" panose="020B0609020204030204" pitchFamily="49" charset="0"/>
              </a:rPr>
              <a:t>#include</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&lt;ESP8266WiFi.h&gt;</a:t>
            </a:r>
            <a:r>
              <a:rPr lang="en-US" altLang="zh-CN" sz="1200" dirty="0">
                <a:solidFill>
                  <a:srgbClr val="4E5B61"/>
                </a:solidFill>
                <a:latin typeface="Consolas" panose="020B0609020204030204" pitchFamily="49" charset="0"/>
              </a:rPr>
              <a:t> </a:t>
            </a:r>
            <a:r>
              <a:rPr lang="en-US" altLang="zh-CN" sz="1200" dirty="0">
                <a:solidFill>
                  <a:srgbClr val="95A5A6"/>
                </a:solidFill>
                <a:latin typeface="Consolas" panose="020B0609020204030204" pitchFamily="49" charset="0"/>
              </a:rPr>
              <a:t>// ESP8266WiFi</a:t>
            </a:r>
            <a:r>
              <a:rPr lang="zh-CN" altLang="en-US" sz="1200" dirty="0">
                <a:solidFill>
                  <a:srgbClr val="95A5A6"/>
                </a:solidFill>
                <a:latin typeface="Consolas" panose="020B0609020204030204" pitchFamily="49" charset="0"/>
              </a:rPr>
              <a:t>库</a:t>
            </a:r>
            <a:endParaRPr lang="zh-CN" altLang="en-US" sz="1200" dirty="0">
              <a:solidFill>
                <a:srgbClr val="4E5B61"/>
              </a:solidFill>
              <a:latin typeface="Consolas" panose="020B0609020204030204" pitchFamily="49" charset="0"/>
            </a:endParaRPr>
          </a:p>
          <a:p>
            <a:r>
              <a:rPr lang="en-US" altLang="zh-CN" sz="1200" dirty="0">
                <a:solidFill>
                  <a:srgbClr val="728E00"/>
                </a:solidFill>
                <a:latin typeface="Consolas" panose="020B0609020204030204" pitchFamily="49" charset="0"/>
              </a:rPr>
              <a:t>#include</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&lt;ESP8266WiFiMulti.h&gt;</a:t>
            </a:r>
            <a:r>
              <a:rPr lang="en-US" altLang="zh-CN" sz="1200" dirty="0">
                <a:solidFill>
                  <a:srgbClr val="4E5B61"/>
                </a:solidFill>
                <a:latin typeface="Consolas" panose="020B0609020204030204" pitchFamily="49" charset="0"/>
              </a:rPr>
              <a:t> </a:t>
            </a:r>
            <a:r>
              <a:rPr lang="en-US" altLang="zh-CN" sz="1200" dirty="0">
                <a:solidFill>
                  <a:srgbClr val="95A5A6"/>
                </a:solidFill>
                <a:latin typeface="Consolas" panose="020B0609020204030204" pitchFamily="49" charset="0"/>
              </a:rPr>
              <a:t>// ESP8266WiFiMulti</a:t>
            </a:r>
            <a:r>
              <a:rPr lang="zh-CN" altLang="en-US" sz="1200" dirty="0">
                <a:solidFill>
                  <a:srgbClr val="95A5A6"/>
                </a:solidFill>
                <a:latin typeface="Consolas" panose="020B0609020204030204" pitchFamily="49" charset="0"/>
              </a:rPr>
              <a:t>库</a:t>
            </a:r>
            <a:endParaRPr lang="zh-CN" altLang="en-US" sz="1200" dirty="0">
              <a:solidFill>
                <a:srgbClr val="4E5B61"/>
              </a:solidFill>
              <a:latin typeface="Consolas" panose="020B0609020204030204" pitchFamily="49" charset="0"/>
            </a:endParaRPr>
          </a:p>
          <a:p>
            <a:r>
              <a:rPr lang="en-US" altLang="zh-CN" sz="1200" dirty="0">
                <a:solidFill>
                  <a:srgbClr val="728E00"/>
                </a:solidFill>
                <a:latin typeface="Consolas" panose="020B0609020204030204" pitchFamily="49" charset="0"/>
              </a:rPr>
              <a:t>#include</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&lt;ESP8266WebServer.h&gt;</a:t>
            </a:r>
            <a:r>
              <a:rPr lang="en-US" altLang="zh-CN" sz="1200" dirty="0">
                <a:solidFill>
                  <a:srgbClr val="4E5B61"/>
                </a:solidFill>
                <a:latin typeface="Consolas" panose="020B0609020204030204" pitchFamily="49" charset="0"/>
              </a:rPr>
              <a:t> </a:t>
            </a:r>
            <a:r>
              <a:rPr lang="en-US" altLang="zh-CN" sz="1200" dirty="0">
                <a:solidFill>
                  <a:srgbClr val="95A5A6"/>
                </a:solidFill>
                <a:latin typeface="Consolas" panose="020B0609020204030204" pitchFamily="49" charset="0"/>
              </a:rPr>
              <a:t>// ESP8266WebServer</a:t>
            </a:r>
            <a:r>
              <a:rPr lang="zh-CN" altLang="en-US" sz="1200" dirty="0">
                <a:solidFill>
                  <a:srgbClr val="95A5A6"/>
                </a:solidFill>
                <a:latin typeface="Consolas" panose="020B0609020204030204" pitchFamily="49" charset="0"/>
              </a:rPr>
              <a:t>库</a:t>
            </a:r>
            <a:endParaRPr lang="zh-CN" altLang="en-US" sz="1200" dirty="0">
              <a:solidFill>
                <a:srgbClr val="4E5B61"/>
              </a:solidFill>
              <a:latin typeface="Consolas" panose="020B0609020204030204" pitchFamily="49" charset="0"/>
            </a:endParaRPr>
          </a:p>
          <a:p>
            <a:r>
              <a:rPr lang="en-US" altLang="zh-CN" sz="1200" dirty="0">
                <a:solidFill>
                  <a:srgbClr val="4E5B61"/>
                </a:solidFill>
                <a:latin typeface="Consolas" panose="020B0609020204030204" pitchFamily="49" charset="0"/>
              </a:rPr>
              <a:t>ESP8266WiFiMulti </a:t>
            </a:r>
            <a:r>
              <a:rPr lang="en-US" altLang="zh-CN" sz="1200" dirty="0" err="1">
                <a:solidFill>
                  <a:srgbClr val="4E5B61"/>
                </a:solidFill>
                <a:latin typeface="Consolas" panose="020B0609020204030204" pitchFamily="49" charset="0"/>
              </a:rPr>
              <a:t>wifiMulti</a:t>
            </a:r>
            <a:r>
              <a:rPr lang="en-US" altLang="zh-CN" sz="1200" dirty="0">
                <a:solidFill>
                  <a:srgbClr val="4E5B61"/>
                </a:solidFill>
                <a:latin typeface="Consolas" panose="020B0609020204030204" pitchFamily="49" charset="0"/>
              </a:rPr>
              <a:t>;</a:t>
            </a:r>
            <a:r>
              <a:rPr lang="en-US" altLang="zh-CN" sz="1200" dirty="0">
                <a:solidFill>
                  <a:srgbClr val="95A5A6"/>
                </a:solidFill>
                <a:latin typeface="Consolas" panose="020B0609020204030204" pitchFamily="49" charset="0"/>
              </a:rPr>
              <a:t> // </a:t>
            </a:r>
            <a:r>
              <a:rPr lang="zh-CN" altLang="en-US" sz="1200" dirty="0">
                <a:solidFill>
                  <a:srgbClr val="95A5A6"/>
                </a:solidFill>
                <a:latin typeface="Consolas" panose="020B0609020204030204" pitchFamily="49" charset="0"/>
              </a:rPr>
              <a:t>建立</a:t>
            </a:r>
            <a:r>
              <a:rPr lang="en-US" altLang="zh-CN" sz="1200" dirty="0">
                <a:solidFill>
                  <a:srgbClr val="95A5A6"/>
                </a:solidFill>
                <a:latin typeface="Consolas" panose="020B0609020204030204" pitchFamily="49" charset="0"/>
              </a:rPr>
              <a:t>ESP8266WiFiMulti</a:t>
            </a:r>
            <a:r>
              <a:rPr lang="zh-CN" altLang="en-US" sz="1200" dirty="0">
                <a:solidFill>
                  <a:srgbClr val="95A5A6"/>
                </a:solidFill>
                <a:latin typeface="Consolas" panose="020B0609020204030204" pitchFamily="49" charset="0"/>
              </a:rPr>
              <a:t>对象</a:t>
            </a:r>
            <a:endParaRPr lang="zh-CN" altLang="en-US" sz="1200" dirty="0">
              <a:solidFill>
                <a:srgbClr val="4E5B61"/>
              </a:solidFill>
              <a:latin typeface="Consolas" panose="020B0609020204030204" pitchFamily="49" charset="0"/>
            </a:endParaRPr>
          </a:p>
          <a:p>
            <a:r>
              <a:rPr lang="en-US" altLang="zh-CN" sz="1200" dirty="0">
                <a:solidFill>
                  <a:srgbClr val="4E5B61"/>
                </a:solidFill>
                <a:latin typeface="Consolas" panose="020B0609020204030204" pitchFamily="49" charset="0"/>
              </a:rPr>
              <a:t>ESP8266WebServer </a:t>
            </a:r>
            <a:r>
              <a:rPr lang="en-US" altLang="zh-CN" sz="1200" dirty="0">
                <a:solidFill>
                  <a:srgbClr val="D35400"/>
                </a:solidFill>
                <a:latin typeface="Consolas" panose="020B0609020204030204" pitchFamily="49" charset="0"/>
              </a:rPr>
              <a:t>esp8266_server</a:t>
            </a:r>
            <a:r>
              <a:rPr lang="en-US" altLang="zh-CN" sz="1200" dirty="0">
                <a:solidFill>
                  <a:srgbClr val="434F54"/>
                </a:solidFill>
                <a:latin typeface="Consolas" panose="020B0609020204030204" pitchFamily="49" charset="0"/>
              </a:rPr>
              <a:t>(</a:t>
            </a:r>
            <a:r>
              <a:rPr lang="en-US" altLang="zh-CN" sz="1200" dirty="0">
                <a:solidFill>
                  <a:srgbClr val="005C5F"/>
                </a:solidFill>
                <a:latin typeface="Consolas" panose="020B0609020204030204" pitchFamily="49" charset="0"/>
              </a:rPr>
              <a:t>80</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a:t>
            </a:r>
            <a:r>
              <a:rPr lang="en-US" altLang="zh-CN" sz="1200" dirty="0">
                <a:solidFill>
                  <a:srgbClr val="95A5A6"/>
                </a:solidFill>
                <a:latin typeface="Consolas" panose="020B0609020204030204" pitchFamily="49" charset="0"/>
              </a:rPr>
              <a:t>// </a:t>
            </a:r>
            <a:r>
              <a:rPr lang="zh-CN" altLang="en-US" sz="1200" dirty="0">
                <a:solidFill>
                  <a:srgbClr val="95A5A6"/>
                </a:solidFill>
                <a:latin typeface="Consolas" panose="020B0609020204030204" pitchFamily="49" charset="0"/>
              </a:rPr>
              <a:t>建立</a:t>
            </a:r>
            <a:r>
              <a:rPr lang="en-US" altLang="zh-CN" sz="1200" dirty="0">
                <a:solidFill>
                  <a:srgbClr val="95A5A6"/>
                </a:solidFill>
                <a:latin typeface="Consolas" panose="020B0609020204030204" pitchFamily="49" charset="0"/>
              </a:rPr>
              <a:t>ESP8266WebServer</a:t>
            </a:r>
            <a:r>
              <a:rPr lang="zh-CN" altLang="en-US" sz="1200" dirty="0">
                <a:solidFill>
                  <a:srgbClr val="95A5A6"/>
                </a:solidFill>
                <a:latin typeface="Consolas" panose="020B0609020204030204" pitchFamily="49" charset="0"/>
              </a:rPr>
              <a:t>对象</a:t>
            </a:r>
            <a:endParaRPr lang="en-US" altLang="zh-CN" sz="1200" dirty="0">
              <a:solidFill>
                <a:srgbClr val="95A5A6"/>
              </a:solidFill>
              <a:latin typeface="Consolas" panose="020B0609020204030204" pitchFamily="49" charset="0"/>
            </a:endParaRPr>
          </a:p>
          <a:p>
            <a:pPr algn="l"/>
            <a:r>
              <a:rPr lang="en-US" altLang="zh-CN" sz="1200" dirty="0">
                <a:solidFill>
                  <a:srgbClr val="00979D"/>
                </a:solidFill>
                <a:latin typeface="Consolas" panose="020B0609020204030204" pitchFamily="49" charset="0"/>
                <a:ea typeface="宋体" panose="02010600030101010101" pitchFamily="2" charset="-122"/>
                <a:cs typeface="宋体" panose="02010600030101010101" pitchFamily="2" charset="-122"/>
              </a:rPr>
              <a:t>void</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setup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begin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115200</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wifiMulti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addAP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"Group_5"</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"12345678"</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wifiMulti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addAP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"Arks"</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"12345677"</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wifiMulti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addAP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005C5F"/>
                </a:solidFill>
                <a:latin typeface="Consolas" panose="020B0609020204030204" pitchFamily="49" charset="0"/>
                <a:ea typeface="宋体" panose="02010600030101010101" pitchFamily="2" charset="-122"/>
                <a:cs typeface="宋体" panose="02010600030101010101" pitchFamily="2" charset="-122"/>
              </a:rPr>
              <a:t>rbmk</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“12345677”</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zh-CN"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设置网络连接信息</a:t>
            </a:r>
            <a:r>
              <a:rPr lang="zh-CN" altLang="en-US"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zh-CN" altLang="en-US" sz="1200" dirty="0">
                <a:solidFill>
                  <a:srgbClr val="95A5A6"/>
                </a:solidFill>
                <a:latin typeface="Consolas" panose="020B0609020204030204" pitchFamily="49" charset="0"/>
              </a:rPr>
              <a:t>通过调用函数</a:t>
            </a:r>
            <a:r>
              <a:rPr lang="en-US" altLang="zh-CN" sz="1200" dirty="0" err="1">
                <a:solidFill>
                  <a:srgbClr val="95A5A6"/>
                </a:solidFill>
                <a:latin typeface="Consolas" panose="020B0609020204030204" pitchFamily="49" charset="0"/>
              </a:rPr>
              <a:t>addAP</a:t>
            </a:r>
            <a:r>
              <a:rPr lang="zh-CN" altLang="en-US" sz="1200" dirty="0">
                <a:solidFill>
                  <a:srgbClr val="95A5A6"/>
                </a:solidFill>
                <a:latin typeface="Consolas" panose="020B0609020204030204" pitchFamily="49" charset="0"/>
              </a:rPr>
              <a:t>来记录</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00979D"/>
                </a:solidFill>
                <a:latin typeface="Consolas" panose="020B0609020204030204" pitchFamily="49" charset="0"/>
                <a:ea typeface="宋体" panose="02010600030101010101" pitchFamily="2" charset="-122"/>
                <a:cs typeface="宋体" panose="02010600030101010101" pitchFamily="2" charset="-122"/>
              </a:rPr>
              <a:t>int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i</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 </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0</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728E00"/>
                </a:solidFill>
                <a:latin typeface="Consolas" panose="020B0609020204030204" pitchFamily="49" charset="0"/>
                <a:ea typeface="宋体" panose="02010600030101010101" pitchFamily="2" charset="-122"/>
                <a:cs typeface="宋体" panose="02010600030101010101" pitchFamily="2" charset="-122"/>
              </a:rPr>
              <a:t>while</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wifiMulti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run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 WL_CONNECTED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delay</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1000</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i</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p>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\n</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"Connected to "</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SSID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"IP address:\t"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endParaRPr lang="zh-CN" altLang="zh-CN" sz="135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4631924" y="378842"/>
            <a:ext cx="4514295" cy="3762568"/>
          </a:xfrm>
          <a:prstGeom prst="rect">
            <a:avLst/>
          </a:prstGeom>
          <a:solidFill>
            <a:schemeClr val="lt1"/>
          </a:solidFill>
        </p:spPr>
        <p:txBody>
          <a:bodyPr wrap="square" rtlCol="0">
            <a:spAutoFit/>
          </a:bodyPr>
          <a:lstStyle/>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WiFi</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localIP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esp8266_server</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begin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esp8266_server</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on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handleRoot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esp8266_server</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onNotFound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handleNotFound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Serial</a:t>
            </a:r>
            <a:r>
              <a:rPr lang="en-US" altLang="zh-CN" sz="1200" dirty="0" err="1">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err="1">
                <a:solidFill>
                  <a:srgbClr val="D35400"/>
                </a:solidFill>
                <a:latin typeface="Consolas" panose="020B0609020204030204" pitchFamily="49" charset="0"/>
                <a:ea typeface="宋体" panose="02010600030101010101" pitchFamily="2" charset="-122"/>
                <a:cs typeface="宋体" panose="02010600030101010101" pitchFamily="2" charset="-122"/>
              </a:rPr>
              <a:t>println</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5C5F"/>
                </a:solidFill>
                <a:latin typeface="Consolas" panose="020B0609020204030204" pitchFamily="49" charset="0"/>
                <a:ea typeface="宋体" panose="02010600030101010101" pitchFamily="2" charset="-122"/>
                <a:cs typeface="宋体" panose="02010600030101010101" pitchFamily="2" charset="-122"/>
              </a:rPr>
              <a:t>"HTTP esp8266_server started"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zh-CN"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向串口输出连接状态与连接信息</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00979D"/>
                </a:solidFill>
                <a:latin typeface="Consolas" panose="020B0609020204030204" pitchFamily="49" charset="0"/>
                <a:ea typeface="宋体" panose="02010600030101010101" pitchFamily="2" charset="-122"/>
                <a:cs typeface="宋体" panose="02010600030101010101" pitchFamily="2" charset="-122"/>
              </a:rPr>
              <a:t>void</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 </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loop</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00979D"/>
                </a:solidFill>
                <a:latin typeface="Consolas" panose="020B0609020204030204" pitchFamily="49" charset="0"/>
                <a:ea typeface="宋体" panose="02010600030101010101" pitchFamily="2" charset="-122"/>
                <a:cs typeface="宋体" panose="02010600030101010101" pitchFamily="2" charset="-122"/>
              </a:rPr>
              <a:t>void</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esp8266_server</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D35400"/>
                </a:solidFill>
                <a:latin typeface="Consolas" panose="020B0609020204030204" pitchFamily="49" charset="0"/>
                <a:ea typeface="宋体" panose="02010600030101010101" pitchFamily="2" charset="-122"/>
                <a:cs typeface="宋体" panose="02010600030101010101" pitchFamily="2" charset="-122"/>
              </a:rPr>
              <a:t>handleClient</a:t>
            </a:r>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r>
              <a:rPr lang="en-US" altLang="zh-CN" sz="1200" dirty="0">
                <a:solidFill>
                  <a:srgbClr val="4E5B61"/>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dirty="0">
                <a:solidFill>
                  <a:srgbClr val="434F54"/>
                </a:solidFill>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br>
              <a:rPr lang="en-US" altLang="zh-CN" sz="1200" dirty="0">
                <a:solidFill>
                  <a:srgbClr val="4E5B61"/>
                </a:solidFill>
                <a:latin typeface="Consolas" panose="020B0609020204030204" pitchFamily="49" charset="0"/>
              </a:rPr>
            </a:br>
            <a:r>
              <a:rPr lang="en-US" altLang="zh-CN" sz="1200" dirty="0">
                <a:solidFill>
                  <a:srgbClr val="00979D"/>
                </a:solidFill>
                <a:latin typeface="Consolas" panose="020B0609020204030204" pitchFamily="49" charset="0"/>
              </a:rPr>
              <a:t>void</a:t>
            </a:r>
            <a:r>
              <a:rPr lang="en-US" altLang="zh-CN" sz="1200" dirty="0">
                <a:solidFill>
                  <a:srgbClr val="4E5B61"/>
                </a:solidFill>
                <a:latin typeface="Consolas" panose="020B0609020204030204" pitchFamily="49" charset="0"/>
              </a:rPr>
              <a:t> </a:t>
            </a:r>
            <a:r>
              <a:rPr lang="en-US" altLang="zh-CN" sz="1200" dirty="0" err="1">
                <a:solidFill>
                  <a:srgbClr val="D35400"/>
                </a:solidFill>
                <a:latin typeface="Consolas" panose="020B0609020204030204" pitchFamily="49" charset="0"/>
              </a:rPr>
              <a:t>handleRoot</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 </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 </a:t>
            </a:r>
          </a:p>
          <a:p>
            <a:r>
              <a:rPr lang="en-US" altLang="zh-CN" sz="1200" dirty="0">
                <a:solidFill>
                  <a:srgbClr val="D35400"/>
                </a:solidFill>
                <a:latin typeface="Consolas" panose="020B0609020204030204" pitchFamily="49" charset="0"/>
              </a:rPr>
              <a:t>esp8266_server</a:t>
            </a:r>
            <a:r>
              <a:rPr lang="en-US" altLang="zh-CN" sz="1200" dirty="0">
                <a:solidFill>
                  <a:srgbClr val="4E5B61"/>
                </a:solidFill>
                <a:latin typeface="Consolas" panose="020B0609020204030204" pitchFamily="49" charset="0"/>
              </a:rPr>
              <a:t>.</a:t>
            </a:r>
            <a:r>
              <a:rPr lang="en-US" altLang="zh-CN" sz="1200" dirty="0">
                <a:solidFill>
                  <a:srgbClr val="D35400"/>
                </a:solidFill>
                <a:latin typeface="Consolas" panose="020B0609020204030204" pitchFamily="49" charset="0"/>
              </a:rPr>
              <a:t>sendHeader</a:t>
            </a:r>
            <a:r>
              <a:rPr lang="en-US" altLang="zh-CN" sz="1200" dirty="0">
                <a:solidFill>
                  <a:srgbClr val="434F54"/>
                </a:solidFill>
                <a:latin typeface="Consolas" panose="020B0609020204030204" pitchFamily="49" charset="0"/>
              </a:rPr>
              <a:t>(</a:t>
            </a:r>
            <a:r>
              <a:rPr lang="en-US" altLang="zh-CN" sz="1200" dirty="0">
                <a:solidFill>
                  <a:srgbClr val="005C5F"/>
                </a:solidFill>
                <a:latin typeface="Consolas" panose="020B0609020204030204" pitchFamily="49" charset="0"/>
              </a:rPr>
              <a:t>“Content-</a:t>
            </a:r>
            <a:r>
              <a:rPr lang="en-US" altLang="zh-CN" sz="1200" dirty="0" err="1">
                <a:solidFill>
                  <a:srgbClr val="005C5F"/>
                </a:solidFill>
                <a:latin typeface="Consolas" panose="020B0609020204030204" pitchFamily="49" charset="0"/>
              </a:rPr>
              <a:t>Type”</a:t>
            </a:r>
            <a:r>
              <a:rPr lang="en-US" altLang="zh-CN" sz="1200" dirty="0" err="1">
                <a:solidFill>
                  <a:srgbClr val="4E5B61"/>
                </a:solidFill>
                <a:latin typeface="Consolas" panose="020B0609020204030204" pitchFamily="49" charset="0"/>
              </a:rPr>
              <a:t>,</a:t>
            </a:r>
            <a:r>
              <a:rPr lang="en-US" altLang="zh-CN" sz="1200" dirty="0" err="1">
                <a:solidFill>
                  <a:srgbClr val="005C5F"/>
                </a:solidFill>
                <a:latin typeface="Consolas" panose="020B0609020204030204" pitchFamily="49" charset="0"/>
              </a:rPr>
              <a:t>“text</a:t>
            </a:r>
            <a:r>
              <a:rPr lang="en-US" altLang="zh-CN" sz="1200" dirty="0">
                <a:solidFill>
                  <a:srgbClr val="005C5F"/>
                </a:solidFill>
                <a:latin typeface="Consolas" panose="020B0609020204030204" pitchFamily="49" charset="0"/>
              </a:rPr>
              <a:t>/html; charset=UTF-8”</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a:t>
            </a:r>
            <a:r>
              <a:rPr lang="en-US" altLang="zh-CN" sz="1200" dirty="0">
                <a:solidFill>
                  <a:srgbClr val="95A5A6"/>
                </a:solidFill>
                <a:latin typeface="Consolas" panose="020B0609020204030204" pitchFamily="49" charset="0"/>
              </a:rPr>
              <a:t> // </a:t>
            </a:r>
            <a:r>
              <a:rPr lang="zh-CN" altLang="en-US" sz="1200" dirty="0">
                <a:solidFill>
                  <a:srgbClr val="95A5A6"/>
                </a:solidFill>
                <a:latin typeface="Consolas" panose="020B0609020204030204" pitchFamily="49" charset="0"/>
              </a:rPr>
              <a:t>指定网页文本显示类型</a:t>
            </a:r>
            <a:endParaRPr lang="en-US" altLang="zh-CN" sz="1200" dirty="0">
              <a:solidFill>
                <a:srgbClr val="4E5B61"/>
              </a:solidFill>
              <a:latin typeface="Consolas" panose="020B0609020204030204" pitchFamily="49" charset="0"/>
            </a:endParaRPr>
          </a:p>
          <a:p>
            <a:r>
              <a:rPr lang="en-US" altLang="zh-CN" sz="1200" dirty="0">
                <a:solidFill>
                  <a:srgbClr val="D35400"/>
                </a:solidFill>
                <a:latin typeface="Consolas" panose="020B0609020204030204" pitchFamily="49" charset="0"/>
              </a:rPr>
              <a:t>esp8266_server</a:t>
            </a:r>
            <a:r>
              <a:rPr lang="en-US" altLang="zh-CN" sz="1200" dirty="0">
                <a:solidFill>
                  <a:srgbClr val="4E5B61"/>
                </a:solidFill>
                <a:latin typeface="Consolas" panose="020B0609020204030204" pitchFamily="49" charset="0"/>
              </a:rPr>
              <a:t>.</a:t>
            </a:r>
            <a:r>
              <a:rPr lang="en-US" altLang="zh-CN" sz="1200" dirty="0">
                <a:solidFill>
                  <a:srgbClr val="D35400"/>
                </a:solidFill>
                <a:latin typeface="Consolas" panose="020B0609020204030204" pitchFamily="49" charset="0"/>
              </a:rPr>
              <a:t>send</a:t>
            </a:r>
            <a:r>
              <a:rPr lang="en-US" altLang="zh-CN" sz="1200" dirty="0">
                <a:solidFill>
                  <a:srgbClr val="434F54"/>
                </a:solidFill>
                <a:latin typeface="Consolas" panose="020B0609020204030204" pitchFamily="49" charset="0"/>
              </a:rPr>
              <a:t>(</a:t>
            </a:r>
            <a:r>
              <a:rPr lang="en-US" altLang="zh-CN" sz="1200" dirty="0">
                <a:solidFill>
                  <a:srgbClr val="005C5F"/>
                </a:solidFill>
                <a:latin typeface="Consolas" panose="020B0609020204030204" pitchFamily="49" charset="0"/>
              </a:rPr>
              <a:t>200</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"text/html"</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"Hello from ESP8266.Group_5. </a:t>
            </a:r>
            <a:r>
              <a:rPr lang="zh-CN" altLang="en-US" sz="1200" dirty="0">
                <a:solidFill>
                  <a:srgbClr val="005C5F"/>
                </a:solidFill>
                <a:latin typeface="Consolas" panose="020B0609020204030204" pitchFamily="49" charset="0"/>
              </a:rPr>
              <a:t>张瀚森 卫冠泽 徐智 邢诚壹 陆旭</a:t>
            </a:r>
            <a:r>
              <a:rPr lang="en-US" altLang="zh-CN" sz="1200" dirty="0">
                <a:solidFill>
                  <a:srgbClr val="005C5F"/>
                </a:solidFill>
                <a:latin typeface="Consolas" panose="020B0609020204030204" pitchFamily="49" charset="0"/>
              </a:rPr>
              <a:t>"</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a:t>
            </a:r>
          </a:p>
          <a:p>
            <a:r>
              <a:rPr lang="en-US" altLang="zh-CN" sz="1200" dirty="0">
                <a:solidFill>
                  <a:srgbClr val="434F54"/>
                </a:solidFill>
                <a:latin typeface="Consolas" panose="020B0609020204030204" pitchFamily="49" charset="0"/>
              </a:rPr>
              <a:t>}</a:t>
            </a:r>
            <a:endParaRPr lang="zh-CN" altLang="en-US" sz="1200" dirty="0">
              <a:solidFill>
                <a:srgbClr val="4E5B61"/>
              </a:solidFill>
              <a:latin typeface="Consolas" panose="020B0609020204030204" pitchFamily="49" charset="0"/>
            </a:endParaRPr>
          </a:p>
          <a:p>
            <a:r>
              <a:rPr lang="en-US" altLang="zh-CN" sz="1200" dirty="0">
                <a:solidFill>
                  <a:srgbClr val="00979D"/>
                </a:solidFill>
                <a:latin typeface="Consolas" panose="020B0609020204030204" pitchFamily="49" charset="0"/>
              </a:rPr>
              <a:t>void</a:t>
            </a:r>
            <a:r>
              <a:rPr lang="en-US" altLang="zh-CN" sz="1200" dirty="0">
                <a:solidFill>
                  <a:srgbClr val="4E5B61"/>
                </a:solidFill>
                <a:latin typeface="Consolas" panose="020B0609020204030204" pitchFamily="49" charset="0"/>
              </a:rPr>
              <a:t> </a:t>
            </a:r>
            <a:r>
              <a:rPr lang="en-US" altLang="zh-CN" sz="1200" dirty="0" err="1">
                <a:solidFill>
                  <a:srgbClr val="D35400"/>
                </a:solidFill>
                <a:latin typeface="Consolas" panose="020B0609020204030204" pitchFamily="49" charset="0"/>
              </a:rPr>
              <a:t>handleNotFound</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 </a:t>
            </a:r>
          </a:p>
          <a:p>
            <a:r>
              <a:rPr lang="en-US" altLang="zh-CN" sz="1200" dirty="0">
                <a:solidFill>
                  <a:srgbClr val="D35400"/>
                </a:solidFill>
                <a:latin typeface="Consolas" panose="020B0609020204030204" pitchFamily="49" charset="0"/>
              </a:rPr>
              <a:t>esp8266_server</a:t>
            </a:r>
            <a:r>
              <a:rPr lang="en-US" altLang="zh-CN" sz="1200" dirty="0">
                <a:solidFill>
                  <a:srgbClr val="4E5B61"/>
                </a:solidFill>
                <a:latin typeface="Consolas" panose="020B0609020204030204" pitchFamily="49" charset="0"/>
              </a:rPr>
              <a:t>.</a:t>
            </a:r>
            <a:r>
              <a:rPr lang="en-US" altLang="zh-CN" sz="1200" dirty="0">
                <a:solidFill>
                  <a:srgbClr val="D35400"/>
                </a:solidFill>
                <a:latin typeface="Consolas" panose="020B0609020204030204" pitchFamily="49" charset="0"/>
              </a:rPr>
              <a:t>send</a:t>
            </a:r>
            <a:r>
              <a:rPr lang="en-US" altLang="zh-CN" sz="1200" dirty="0">
                <a:solidFill>
                  <a:srgbClr val="434F54"/>
                </a:solidFill>
                <a:latin typeface="Consolas" panose="020B0609020204030204" pitchFamily="49" charset="0"/>
              </a:rPr>
              <a:t>(</a:t>
            </a:r>
            <a:r>
              <a:rPr lang="en-US" altLang="zh-CN" sz="1200" dirty="0">
                <a:solidFill>
                  <a:srgbClr val="005C5F"/>
                </a:solidFill>
                <a:latin typeface="Consolas" panose="020B0609020204030204" pitchFamily="49" charset="0"/>
              </a:rPr>
              <a:t>404</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"text/plain"</a:t>
            </a:r>
            <a:r>
              <a:rPr lang="en-US" altLang="zh-CN" sz="1200" dirty="0">
                <a:solidFill>
                  <a:srgbClr val="4E5B61"/>
                </a:solidFill>
                <a:latin typeface="Consolas" panose="020B0609020204030204" pitchFamily="49" charset="0"/>
              </a:rPr>
              <a:t>, </a:t>
            </a:r>
            <a:r>
              <a:rPr lang="en-US" altLang="zh-CN" sz="1200" dirty="0">
                <a:solidFill>
                  <a:srgbClr val="005C5F"/>
                </a:solidFill>
                <a:latin typeface="Consolas" panose="020B0609020204030204" pitchFamily="49" charset="0"/>
              </a:rPr>
              <a:t>"404: Not found"</a:t>
            </a:r>
            <a:r>
              <a:rPr lang="en-US" altLang="zh-CN" sz="1200" dirty="0">
                <a:solidFill>
                  <a:srgbClr val="434F54"/>
                </a:solidFill>
                <a:latin typeface="Consolas" panose="020B0609020204030204" pitchFamily="49" charset="0"/>
              </a:rPr>
              <a:t>)</a:t>
            </a:r>
            <a:r>
              <a:rPr lang="en-US" altLang="zh-CN" sz="1200" dirty="0">
                <a:solidFill>
                  <a:srgbClr val="4E5B61"/>
                </a:solidFill>
                <a:latin typeface="Consolas" panose="020B0609020204030204" pitchFamily="49" charset="0"/>
              </a:rPr>
              <a:t>;</a:t>
            </a:r>
          </a:p>
          <a:p>
            <a:endParaRPr lang="zh-CN" alt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软件实现流程</a:t>
            </a:r>
            <a:endParaRPr dirty="0">
              <a:latin typeface="思源黑体 CN Medium" panose="020B0600000000000000" pitchFamily="34" charset="-122"/>
              <a:ea typeface="思源黑体 CN Medium" panose="020B0600000000000000" pitchFamily="34" charset="-122"/>
            </a:endParaRPr>
          </a:p>
        </p:txBody>
      </p:sp>
      <p:pic>
        <p:nvPicPr>
          <p:cNvPr id="90" name="Google Shape;90;p16"/>
          <p:cNvPicPr preferRelativeResize="0"/>
          <p:nvPr/>
        </p:nvPicPr>
        <p:blipFill>
          <a:blip r:embed="rId3"/>
          <a:stretch>
            <a:fillRect/>
          </a:stretch>
        </p:blipFill>
        <p:spPr>
          <a:xfrm>
            <a:off x="1920200" y="1263850"/>
            <a:ext cx="6801650" cy="33457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3"/>
            <a:ext cx="6321600" cy="1555635"/>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在</a:t>
            </a:r>
            <a:r>
              <a:rPr lang="en-US" altLang="zh-CN" dirty="0">
                <a:latin typeface="思源黑体 CN Medium" panose="020B0600000000000000" pitchFamily="34" charset="-122"/>
                <a:ea typeface="思源黑体 CN Medium" panose="020B0600000000000000" pitchFamily="34" charset="-122"/>
              </a:rPr>
              <a:t>ESP8266</a:t>
            </a:r>
            <a:r>
              <a:rPr lang="zh-CN" altLang="en-US" dirty="0">
                <a:latin typeface="思源黑体 CN Medium" panose="020B0600000000000000" pitchFamily="34" charset="-122"/>
                <a:ea typeface="思源黑体 CN Medium" panose="020B0600000000000000" pitchFamily="34" charset="-122"/>
              </a:rPr>
              <a:t>读取</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按键状态并</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显示在网页上</a:t>
            </a: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endParaRPr lang="zh-CN" altLang="en-US"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819152"/>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代码逻辑</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6" name="图片 5"/>
          <p:cNvPicPr>
            <a:picLocks noChangeAspect="1"/>
          </p:cNvPicPr>
          <p:nvPr/>
        </p:nvPicPr>
        <p:blipFill>
          <a:blip r:embed="rId3"/>
          <a:stretch>
            <a:fillRect/>
          </a:stretch>
        </p:blipFill>
        <p:spPr>
          <a:xfrm>
            <a:off x="3071591" y="0"/>
            <a:ext cx="5946355"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924" y="494258"/>
            <a:ext cx="4631924" cy="4154984"/>
          </a:xfrm>
          <a:prstGeom prst="rect">
            <a:avLst/>
          </a:prstGeom>
          <a:solidFill>
            <a:schemeClr val="lt1"/>
          </a:solidFill>
        </p:spPr>
        <p:txBody>
          <a:bodyPr wrap="square" rtlCol="0">
            <a:spAutoFit/>
          </a:bodyPr>
          <a:lstStyle/>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&lt;ESP8266WiFi.h&gt;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ESP8266WiFi</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&lt;ESP8266WiFiMulti.h&gt;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ESP8266WiFiMulti</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&lt;ESP8266WebServer.h&gt;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ESP8266WebServer</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ESP8266WiFiMulti </a:t>
            </a:r>
            <a:r>
              <a:rPr lang="en-US" altLang="zh-CN" sz="1200" b="0" dirty="0" err="1">
                <a:solidFill>
                  <a:srgbClr val="4E5B61"/>
                </a:solidFill>
                <a:effectLst/>
                <a:latin typeface="Consolas" panose="020B0609020204030204" pitchFamily="49" charset="0"/>
              </a:rPr>
              <a:t>wifiMulti</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 </a:t>
            </a:r>
            <a:r>
              <a:rPr lang="zh-CN" altLang="en-US" sz="1200" b="0" dirty="0">
                <a:solidFill>
                  <a:srgbClr val="95A5A6"/>
                </a:solidFill>
                <a:effectLst/>
                <a:latin typeface="Consolas" panose="020B0609020204030204" pitchFamily="49" charset="0"/>
              </a:rPr>
              <a:t>建立</a:t>
            </a:r>
            <a:r>
              <a:rPr lang="en-US" altLang="zh-CN" sz="1200" b="0" dirty="0">
                <a:solidFill>
                  <a:srgbClr val="95A5A6"/>
                </a:solidFill>
                <a:effectLst/>
                <a:latin typeface="Consolas" panose="020B0609020204030204" pitchFamily="49" charset="0"/>
              </a:rPr>
              <a:t>ESP8266WiFiMulti</a:t>
            </a:r>
            <a:r>
              <a:rPr lang="zh-CN" altLang="en-US" sz="1200" b="0" dirty="0">
                <a:solidFill>
                  <a:srgbClr val="95A5A6"/>
                </a:solidFill>
                <a:effectLst/>
                <a:latin typeface="Consolas" panose="020B0609020204030204" pitchFamily="49" charset="0"/>
              </a:rPr>
              <a:t>对象</a:t>
            </a:r>
            <a:endParaRPr lang="en-US" altLang="zh-CN" sz="1200" b="0" dirty="0">
              <a:solidFill>
                <a:srgbClr val="95A5A6"/>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#define</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buttonPin</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15</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按钮引脚</a:t>
            </a:r>
            <a:r>
              <a:rPr lang="en-US" altLang="zh-CN" sz="1200" b="0" dirty="0">
                <a:solidFill>
                  <a:srgbClr val="95A5A6"/>
                </a:solidFill>
                <a:effectLst/>
                <a:latin typeface="Consolas" panose="020B0609020204030204" pitchFamily="49" charset="0"/>
              </a:rPr>
              <a:t>GPIO15</a:t>
            </a:r>
            <a:endParaRPr lang="en-US" altLang="zh-CN" sz="1200" b="0" dirty="0">
              <a:solidFill>
                <a:srgbClr val="4E5B61"/>
              </a:solidFill>
              <a:effectLst/>
              <a:latin typeface="Consolas" panose="020B0609020204030204" pitchFamily="49" charset="0"/>
            </a:endParaRPr>
          </a:p>
          <a:p>
            <a:r>
              <a:rPr lang="en-US" altLang="zh-CN" sz="1200" b="0" dirty="0">
                <a:solidFill>
                  <a:srgbClr val="00979D"/>
                </a:solidFill>
                <a:effectLst/>
                <a:latin typeface="Consolas" panose="020B0609020204030204" pitchFamily="49" charset="0"/>
              </a:rPr>
              <a:t>bool</a:t>
            </a:r>
            <a:r>
              <a:rPr lang="en-US" altLang="zh-CN" sz="1200" b="0" dirty="0">
                <a:solidFill>
                  <a:srgbClr val="4E5B61"/>
                </a:solidFill>
                <a:effectLst/>
                <a:latin typeface="Consolas" panose="020B0609020204030204" pitchFamily="49" charset="0"/>
              </a:rPr>
              <a:t> </a:t>
            </a:r>
            <a:r>
              <a:rPr lang="en-US" altLang="zh-CN" sz="1200" b="0" dirty="0" err="1">
                <a:solidFill>
                  <a:srgbClr val="4E5B61"/>
                </a:solidFill>
                <a:effectLst/>
                <a:latin typeface="Consolas" panose="020B0609020204030204" pitchFamily="49" charset="0"/>
              </a:rPr>
              <a:t>pinState</a:t>
            </a:r>
            <a:r>
              <a:rPr lang="en-US" altLang="zh-CN" sz="1200" b="0" dirty="0">
                <a:solidFill>
                  <a:srgbClr val="4E5B61"/>
                </a:solidFill>
                <a:effectLst/>
                <a:latin typeface="Consolas" panose="020B0609020204030204" pitchFamily="49" charset="0"/>
              </a:rPr>
              <a:t>;</a:t>
            </a:r>
            <a:endParaRPr lang="zh-CN" altLang="en-US"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ESP8266WebServer </a:t>
            </a:r>
            <a:r>
              <a:rPr lang="en-US" altLang="zh-CN" sz="1200" b="0" dirty="0">
                <a:solidFill>
                  <a:srgbClr val="D35400"/>
                </a:solidFill>
                <a:effectLst/>
                <a:latin typeface="Consolas" panose="020B0609020204030204" pitchFamily="49" charset="0"/>
              </a:rPr>
              <a:t>esp8266_server</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80</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建立</a:t>
            </a:r>
            <a:r>
              <a:rPr lang="en-US" altLang="zh-CN" sz="1200" b="0" dirty="0">
                <a:solidFill>
                  <a:srgbClr val="95A5A6"/>
                </a:solidFill>
                <a:effectLst/>
                <a:latin typeface="Consolas" panose="020B0609020204030204" pitchFamily="49" charset="0"/>
              </a:rPr>
              <a:t>ESP8266WebServer</a:t>
            </a:r>
            <a:r>
              <a:rPr lang="zh-CN" altLang="en-US" sz="1200" b="0" dirty="0">
                <a:solidFill>
                  <a:srgbClr val="95A5A6"/>
                </a:solidFill>
                <a:effectLst/>
                <a:latin typeface="Consolas" panose="020B0609020204030204" pitchFamily="49" charset="0"/>
              </a:rPr>
              <a:t>对象</a:t>
            </a:r>
            <a:endParaRPr lang="en-US" altLang="zh-CN" sz="1200" b="0" dirty="0">
              <a:solidFill>
                <a:srgbClr val="95A5A6"/>
              </a:solidFill>
              <a:effectLst/>
              <a:latin typeface="Consolas" panose="020B0609020204030204" pitchFamily="49" charset="0"/>
            </a:endParaRPr>
          </a:p>
          <a:p>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setup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pinMode</a:t>
            </a:r>
            <a:r>
              <a:rPr lang="en-US" altLang="zh-CN" sz="1200" b="0" dirty="0">
                <a:solidFill>
                  <a:srgbClr val="434F54"/>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buttonPin</a:t>
            </a:r>
            <a:r>
              <a:rPr lang="en-US" altLang="zh-CN" sz="1200" b="0" dirty="0">
                <a:solidFill>
                  <a:srgbClr val="4E5B61"/>
                </a:solidFill>
                <a:effectLst/>
                <a:latin typeface="Consolas" panose="020B0609020204030204" pitchFamily="49" charset="0"/>
              </a:rPr>
              <a:t>, INPUT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begin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115200</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wifiMulti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addAP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"Group_5"</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"12345678"</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设置网络连接信息</a:t>
            </a:r>
            <a:r>
              <a:rPr lang="zh-CN" altLang="en-US"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en-US" sz="1200" b="0" dirty="0">
                <a:solidFill>
                  <a:srgbClr val="95A5A6"/>
                </a:solidFill>
                <a:effectLst/>
                <a:latin typeface="Consolas" panose="020B0609020204030204" pitchFamily="49" charset="0"/>
              </a:rPr>
              <a:t>通过调用函数</a:t>
            </a:r>
            <a:r>
              <a:rPr lang="en-US" altLang="zh-CN" sz="1200" b="0" dirty="0" err="1">
                <a:solidFill>
                  <a:srgbClr val="95A5A6"/>
                </a:solidFill>
                <a:effectLst/>
                <a:latin typeface="Consolas" panose="020B0609020204030204" pitchFamily="49" charset="0"/>
              </a:rPr>
              <a:t>addAP</a:t>
            </a:r>
            <a:r>
              <a:rPr lang="zh-CN" altLang="en-US" sz="1200" b="0" dirty="0">
                <a:solidFill>
                  <a:srgbClr val="95A5A6"/>
                </a:solidFill>
                <a:effectLst/>
                <a:latin typeface="Consolas" panose="020B0609020204030204" pitchFamily="49" charset="0"/>
              </a:rPr>
              <a:t>来记录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728E00"/>
                </a:solidFill>
                <a:effectLst/>
                <a:latin typeface="Consolas" panose="020B0609020204030204" pitchFamily="49" charset="0"/>
                <a:ea typeface="宋体" panose="02010600030101010101" pitchFamily="2" charset="-122"/>
                <a:cs typeface="宋体" panose="02010600030101010101" pitchFamily="2" charset="-122"/>
              </a:rPr>
              <a:t>while</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wifiMulti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run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 WL_CONNECTED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delay</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1000</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\n</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"Connected to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SSID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"IP address:\t"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4572000" y="321134"/>
            <a:ext cx="4514295" cy="4501232"/>
          </a:xfrm>
          <a:prstGeom prst="rect">
            <a:avLst/>
          </a:prstGeom>
          <a:solidFill>
            <a:schemeClr val="lt1"/>
          </a:solidFill>
        </p:spPr>
        <p:txBody>
          <a:bodyPr wrap="square" rtlCol="0">
            <a:spAutoFit/>
          </a:bodyPr>
          <a:lstStyle/>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localIP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begin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on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handleRoot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onNotFound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handleNotFound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"HTTP esp8266_server started"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向串口输出连接状态与连接信息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loop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handleClient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p>
          <a:p>
            <a:r>
              <a:rPr lang="en-US" altLang="zh-CN" sz="1200" b="0" dirty="0" err="1">
                <a:solidFill>
                  <a:srgbClr val="4E5B61"/>
                </a:solidFill>
                <a:effectLst/>
                <a:latin typeface="Consolas" panose="020B0609020204030204" pitchFamily="49" charset="0"/>
              </a:rPr>
              <a:t>pinState</a:t>
            </a:r>
            <a:r>
              <a:rPr lang="en-US" altLang="zh-CN" sz="1200" b="0" dirty="0">
                <a:solidFill>
                  <a:srgbClr val="4E5B61"/>
                </a:solidFill>
                <a:effectLst/>
                <a:latin typeface="Consolas" panose="020B0609020204030204" pitchFamily="49" charset="0"/>
              </a:rPr>
              <a:t> = </a:t>
            </a:r>
            <a:r>
              <a:rPr lang="en-US" altLang="zh-CN" sz="1200" b="0" dirty="0" err="1">
                <a:solidFill>
                  <a:srgbClr val="D35400"/>
                </a:solidFill>
                <a:effectLst/>
                <a:latin typeface="Consolas" panose="020B0609020204030204" pitchFamily="49" charset="0"/>
              </a:rPr>
              <a:t>digitalRead</a:t>
            </a:r>
            <a:r>
              <a:rPr lang="en-US" altLang="zh-CN" sz="1200" b="0" dirty="0">
                <a:solidFill>
                  <a:srgbClr val="434F54"/>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buttonPin</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获取引脚状态</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br>
              <a:rPr lang="en-US" altLang="zh-CN" sz="1200" b="0" dirty="0">
                <a:solidFill>
                  <a:srgbClr val="4E5B61"/>
                </a:solidFill>
                <a:effectLst/>
                <a:latin typeface="Consolas" panose="020B0609020204030204" pitchFamily="49" charset="0"/>
              </a:rPr>
            </a:br>
            <a:r>
              <a:rPr lang="en-US" altLang="zh-CN" sz="1200" b="0" dirty="0">
                <a:solidFill>
                  <a:srgbClr val="00979D"/>
                </a:solidFill>
                <a:effectLst/>
                <a:latin typeface="Consolas" panose="020B0609020204030204" pitchFamily="49" charset="0"/>
              </a:rPr>
              <a:t>void</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handleRoot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 </a:t>
            </a:r>
            <a:r>
              <a:rPr lang="en-US" altLang="zh-CN" sz="1200" b="0" dirty="0">
                <a:solidFill>
                  <a:srgbClr val="434F54"/>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处理网站根目录“</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的访问请求</a:t>
            </a:r>
            <a:endParaRPr lang="zh-CN" altLang="en-US"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String </a:t>
            </a:r>
            <a:r>
              <a:rPr lang="en-US" altLang="zh-CN" sz="1200" b="0" dirty="0" err="1">
                <a:solidFill>
                  <a:srgbClr val="4E5B61"/>
                </a:solidFill>
                <a:effectLst/>
                <a:latin typeface="Consolas" panose="020B0609020204030204" pitchFamily="49" charset="0"/>
              </a:rPr>
              <a:t>displayPinState</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储存按键状态的字符串变量</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if</a:t>
            </a:r>
            <a:r>
              <a:rPr lang="en-US" altLang="zh-CN" sz="1200" b="0" dirty="0">
                <a:solidFill>
                  <a:srgbClr val="434F54"/>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pinState</a:t>
            </a:r>
            <a:r>
              <a:rPr lang="en-US" altLang="zh-CN" sz="1200" b="0" dirty="0">
                <a:solidFill>
                  <a:srgbClr val="4E5B61"/>
                </a:solidFill>
                <a:effectLst/>
                <a:latin typeface="Consolas" panose="020B0609020204030204" pitchFamily="49" charset="0"/>
              </a:rPr>
              <a:t> == HIGH</a:t>
            </a:r>
            <a:r>
              <a:rPr lang="en-US" altLang="zh-CN" sz="1200" b="0" dirty="0">
                <a:solidFill>
                  <a:srgbClr val="434F54"/>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当按键引脚为高电平</a:t>
            </a:r>
            <a:endParaRPr lang="en-US" altLang="zh-CN" sz="1200" b="0" dirty="0">
              <a:solidFill>
                <a:srgbClr val="95A5A6"/>
              </a:solidFill>
              <a:effectLst/>
              <a:latin typeface="Consolas" panose="020B0609020204030204" pitchFamily="49" charset="0"/>
            </a:endParaRPr>
          </a:p>
          <a:p>
            <a:r>
              <a:rPr lang="en-US" altLang="zh-CN" sz="1200" b="0" dirty="0">
                <a:solidFill>
                  <a:srgbClr val="434F54"/>
                </a:solidFill>
                <a:effectLst/>
                <a:latin typeface="Consolas" panose="020B0609020204030204" pitchFamily="49" charset="0"/>
              </a:rPr>
              <a:t>{ </a:t>
            </a:r>
            <a:r>
              <a:rPr lang="en-US" altLang="zh-CN" sz="1200" b="0" dirty="0" err="1">
                <a:solidFill>
                  <a:srgbClr val="4E5B61"/>
                </a:solidFill>
                <a:effectLst/>
                <a:latin typeface="Consolas" panose="020B0609020204030204" pitchFamily="49" charset="0"/>
              </a:rPr>
              <a:t>displayPinState</a:t>
            </a:r>
            <a:r>
              <a:rPr lang="en-US" altLang="zh-CN" sz="1200" b="0" dirty="0">
                <a:solidFill>
                  <a:srgbClr val="4E5B61"/>
                </a:solidFill>
                <a:effectLst/>
                <a:latin typeface="Consolas" panose="020B0609020204030204" pitchFamily="49" charset="0"/>
              </a:rPr>
              <a:t> = </a:t>
            </a:r>
            <a:r>
              <a:rPr lang="en-US" altLang="zh-CN" sz="1200" b="0" dirty="0">
                <a:solidFill>
                  <a:srgbClr val="005C5F"/>
                </a:solidFill>
                <a:effectLst/>
                <a:latin typeface="Consolas" panose="020B0609020204030204" pitchFamily="49" charset="0"/>
              </a:rPr>
              <a:t>"Button </a:t>
            </a:r>
            <a:r>
              <a:rPr lang="en-US" altLang="zh-CN" sz="1200" b="0" dirty="0" err="1">
                <a:solidFill>
                  <a:srgbClr val="005C5F"/>
                </a:solidFill>
                <a:effectLst/>
                <a:latin typeface="Consolas" panose="020B0609020204030204" pitchFamily="49" charset="0"/>
              </a:rPr>
              <a:t>State:HIGH</a:t>
            </a:r>
            <a:r>
              <a:rPr lang="en-US" altLang="zh-CN" sz="1200" b="0" dirty="0">
                <a:solidFill>
                  <a:srgbClr val="005C5F"/>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字符串赋值高电平信息</a:t>
            </a:r>
            <a:r>
              <a:rPr lang="en-US" altLang="zh-CN" sz="1200" b="0" dirty="0">
                <a:solidFill>
                  <a:srgbClr val="434F54"/>
                </a:solidFill>
                <a:effectLst/>
                <a:latin typeface="Consolas" panose="020B0609020204030204" pitchFamily="49" charset="0"/>
              </a:rPr>
              <a:t>}</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else</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当按键引脚为低电平</a:t>
            </a:r>
            <a:endParaRPr lang="en-US" altLang="zh-CN" sz="1200" b="0" dirty="0">
              <a:solidFill>
                <a:srgbClr val="95A5A6"/>
              </a:solidFill>
              <a:effectLst/>
              <a:latin typeface="Consolas" panose="020B0609020204030204" pitchFamily="49" charset="0"/>
            </a:endParaRPr>
          </a:p>
          <a:p>
            <a:r>
              <a:rPr lang="en-US" altLang="zh-CN" sz="1200" b="0" dirty="0">
                <a:solidFill>
                  <a:srgbClr val="434F54"/>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displayPinState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"Button </a:t>
            </a:r>
            <a:r>
              <a:rPr lang="en-US" altLang="zh-CN" sz="1200" b="0" dirty="0" err="1">
                <a:solidFill>
                  <a:srgbClr val="005C5F"/>
                </a:solidFill>
                <a:effectLst/>
                <a:latin typeface="Consolas" panose="020B0609020204030204" pitchFamily="49" charset="0"/>
              </a:rPr>
              <a:t>State:LOW</a:t>
            </a:r>
            <a:r>
              <a:rPr lang="en-US" altLang="zh-CN" sz="1200" b="0" dirty="0">
                <a:solidFill>
                  <a:srgbClr val="005C5F"/>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字符串赋值低电平信息</a:t>
            </a:r>
            <a:r>
              <a:rPr lang="en-US" altLang="zh-CN" sz="1200" b="0" dirty="0">
                <a:solidFill>
                  <a:srgbClr val="434F54"/>
                </a:solidFill>
                <a:effectLst/>
                <a:latin typeface="Consolas" panose="020B0609020204030204" pitchFamily="49" charset="0"/>
              </a:rPr>
              <a:t>}</a:t>
            </a:r>
            <a:endParaRPr lang="zh-CN" altLang="en-US" sz="1200" b="0" dirty="0">
              <a:solidFill>
                <a:srgbClr val="4E5B61"/>
              </a:solidFill>
              <a:effectLst/>
              <a:latin typeface="Consolas" panose="020B0609020204030204" pitchFamily="49" charset="0"/>
            </a:endParaRPr>
          </a:p>
          <a:p>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send</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200</a:t>
            </a:r>
            <a:r>
              <a:rPr lang="en-US" altLang="zh-CN" sz="1200" b="0" dirty="0">
                <a:solidFill>
                  <a:srgbClr val="4E5B61"/>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"text/plain"</a:t>
            </a:r>
            <a:r>
              <a:rPr lang="en-US" altLang="zh-CN" sz="1200" b="0" dirty="0">
                <a:solidFill>
                  <a:srgbClr val="4E5B61"/>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displayPinState</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向浏览器发送按键状态信息</a:t>
            </a:r>
            <a:r>
              <a:rPr lang="en-US" altLang="zh-CN" sz="1200" b="0" dirty="0">
                <a:solidFill>
                  <a:srgbClr val="434F54"/>
                </a:solidFill>
                <a:effectLst/>
                <a:latin typeface="Consolas" panose="020B0609020204030204" pitchFamily="49" charset="0"/>
              </a:rPr>
              <a:t>}</a:t>
            </a:r>
            <a:endParaRPr lang="zh-CN" altLang="en-US" sz="1200" b="0" dirty="0">
              <a:solidFill>
                <a:srgbClr val="4E5B61"/>
              </a:solidFill>
              <a:effectLst/>
              <a:latin typeface="Consolas" panose="020B0609020204030204" pitchFamily="49" charset="0"/>
            </a:endParaRPr>
          </a:p>
          <a:p>
            <a:r>
              <a:rPr lang="en-US" altLang="zh-CN" sz="1200" b="0" dirty="0">
                <a:solidFill>
                  <a:srgbClr val="00979D"/>
                </a:solidFill>
                <a:effectLst/>
                <a:latin typeface="Consolas" panose="020B0609020204030204" pitchFamily="49" charset="0"/>
              </a:rPr>
              <a:t>void</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handleNotFound</a:t>
            </a:r>
            <a:endParaRPr lang="zh-CN" altLang="en-US" sz="1200" b="0" dirty="0">
              <a:solidFill>
                <a:srgbClr val="4E5B61"/>
              </a:solidFill>
              <a:effectLst/>
              <a:latin typeface="Consolas" panose="020B0609020204030204" pitchFamily="49" charset="0"/>
            </a:endParaRPr>
          </a:p>
          <a:p>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send</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404</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"text/plain"</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"404: Not found"</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r>
              <a:rPr lang="en-US" altLang="zh-CN" sz="1200" b="0" dirty="0">
                <a:solidFill>
                  <a:srgbClr val="434F54"/>
                </a:solidFill>
                <a:effectLst/>
                <a:latin typeface="Consolas" panose="020B0609020204030204" pitchFamily="49" charset="0"/>
              </a:rPr>
              <a:t>}</a:t>
            </a:r>
            <a:endParaRPr lang="en-US" altLang="zh-CN" sz="1200" b="0" dirty="0">
              <a:solidFill>
                <a:srgbClr val="4E5B61"/>
              </a:solidFill>
              <a:effectLst/>
              <a:latin typeface="Consolas" panose="020B0609020204030204" pitchFamily="49" charset="0"/>
            </a:endParaRPr>
          </a:p>
          <a:p>
            <a:endParaRPr lang="zh-CN" altLang="en-US" sz="10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3"/>
            <a:ext cx="6321600" cy="1555635"/>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在</a:t>
            </a:r>
            <a:r>
              <a:rPr lang="en-US" altLang="zh-CN" dirty="0">
                <a:latin typeface="思源黑体 CN Medium" panose="020B0600000000000000" pitchFamily="34" charset="-122"/>
                <a:ea typeface="思源黑体 CN Medium" panose="020B0600000000000000" pitchFamily="34" charset="-122"/>
              </a:rPr>
              <a:t>ESP8266</a:t>
            </a:r>
            <a:r>
              <a:rPr lang="zh-CN" altLang="en-US" dirty="0">
                <a:latin typeface="思源黑体 CN Medium" panose="020B0600000000000000" pitchFamily="34" charset="-122"/>
                <a:ea typeface="思源黑体 CN Medium" panose="020B0600000000000000" pitchFamily="34" charset="-122"/>
              </a:rPr>
              <a:t>读取</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按键状态并</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显示在网页上</a:t>
            </a: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endParaRPr lang="zh-CN" altLang="en-US"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0" y="1819152"/>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显示状态</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5" name="图片 4"/>
          <p:cNvPicPr>
            <a:picLocks noChangeAspect="1"/>
          </p:cNvPicPr>
          <p:nvPr/>
        </p:nvPicPr>
        <p:blipFill>
          <a:blip r:embed="rId3"/>
          <a:stretch>
            <a:fillRect/>
          </a:stretch>
        </p:blipFill>
        <p:spPr>
          <a:xfrm>
            <a:off x="3048001" y="466971"/>
            <a:ext cx="4380952" cy="1971429"/>
          </a:xfrm>
          <a:prstGeom prst="rect">
            <a:avLst/>
          </a:prstGeom>
        </p:spPr>
      </p:pic>
      <p:pic>
        <p:nvPicPr>
          <p:cNvPr id="7" name="图片 6"/>
          <p:cNvPicPr>
            <a:picLocks noChangeAspect="1"/>
          </p:cNvPicPr>
          <p:nvPr/>
        </p:nvPicPr>
        <p:blipFill>
          <a:blip r:embed="rId4"/>
          <a:stretch>
            <a:fillRect/>
          </a:stretch>
        </p:blipFill>
        <p:spPr>
          <a:xfrm>
            <a:off x="2880381" y="2381892"/>
            <a:ext cx="4447619" cy="1990476"/>
          </a:xfrm>
          <a:prstGeom prst="rect">
            <a:avLst/>
          </a:prstGeom>
        </p:spPr>
      </p:pic>
      <p:sp>
        <p:nvSpPr>
          <p:cNvPr id="8" name="文本框 7"/>
          <p:cNvSpPr txBox="1"/>
          <p:nvPr/>
        </p:nvSpPr>
        <p:spPr>
          <a:xfrm>
            <a:off x="4195422" y="1816222"/>
            <a:ext cx="3233531" cy="369332"/>
          </a:xfrm>
          <a:prstGeom prst="rect">
            <a:avLst/>
          </a:prstGeom>
          <a:noFill/>
        </p:spPr>
        <p:txBody>
          <a:bodyPr wrap="square" rtlCol="0">
            <a:spAutoFit/>
          </a:bodyPr>
          <a:lstStyle/>
          <a:p>
            <a:r>
              <a:rPr lang="zh-CN" altLang="en-US" dirty="0"/>
              <a:t>低电位状态显示</a:t>
            </a:r>
          </a:p>
        </p:txBody>
      </p:sp>
      <p:sp>
        <p:nvSpPr>
          <p:cNvPr id="9" name="文本框 8"/>
          <p:cNvSpPr txBox="1"/>
          <p:nvPr/>
        </p:nvSpPr>
        <p:spPr>
          <a:xfrm>
            <a:off x="4195422" y="3885769"/>
            <a:ext cx="4028661" cy="369332"/>
          </a:xfrm>
          <a:prstGeom prst="rect">
            <a:avLst/>
          </a:prstGeom>
          <a:noFill/>
        </p:spPr>
        <p:txBody>
          <a:bodyPr wrap="square" rtlCol="0">
            <a:spAutoFit/>
          </a:bodyPr>
          <a:lstStyle/>
          <a:p>
            <a:r>
              <a:rPr lang="zh-CN" altLang="en-US" dirty="0"/>
              <a:t>高电位状态显示</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06989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基于网络服务器</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控制灯泡亮灭</a:t>
            </a: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endParaRPr lang="zh-CN" altLang="en-US"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130628" y="1326783"/>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代码逻辑</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5" name="图片 4"/>
          <p:cNvPicPr>
            <a:picLocks noChangeAspect="1"/>
          </p:cNvPicPr>
          <p:nvPr/>
        </p:nvPicPr>
        <p:blipFill rotWithShape="1">
          <a:blip r:embed="rId3"/>
          <a:srcRect l="6441" r="5854"/>
          <a:stretch>
            <a:fillRect/>
          </a:stretch>
        </p:blipFill>
        <p:spPr>
          <a:xfrm>
            <a:off x="2963514" y="-3001"/>
            <a:ext cx="5929277" cy="514650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924" y="494258"/>
            <a:ext cx="4631924" cy="4154984"/>
          </a:xfrm>
          <a:prstGeom prst="rect">
            <a:avLst/>
          </a:prstGeom>
          <a:solidFill>
            <a:schemeClr val="lt1"/>
          </a:solidFill>
        </p:spPr>
        <p:txBody>
          <a:bodyPr wrap="square" rtlCol="0">
            <a:spAutoFit/>
          </a:bodyPr>
          <a:lstStyle/>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&lt;ESP8266WiFi.h&gt;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ESP8266WiFi</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&lt;ESP8266WiFiMulti.h&gt;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ESP8266WiFiMulti</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#include</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&lt;ESP8266WebServer.h&gt;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 ESP8266WebServer</a:t>
            </a:r>
            <a:r>
              <a:rPr lang="zh-CN" altLang="en-US" sz="1200" b="0" dirty="0">
                <a:solidFill>
                  <a:srgbClr val="95A5A6"/>
                </a:solidFill>
                <a:effectLst/>
                <a:latin typeface="Consolas" panose="020B0609020204030204" pitchFamily="49" charset="0"/>
              </a:rPr>
              <a:t>库</a:t>
            </a:r>
            <a:endParaRPr lang="zh-CN" altLang="en-US"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ESP8266WiFiMulti </a:t>
            </a:r>
            <a:r>
              <a:rPr lang="en-US" altLang="zh-CN" sz="1200" b="0" dirty="0" err="1">
                <a:solidFill>
                  <a:srgbClr val="4E5B61"/>
                </a:solidFill>
                <a:effectLst/>
                <a:latin typeface="Consolas" panose="020B0609020204030204" pitchFamily="49" charset="0"/>
              </a:rPr>
              <a:t>wifiMulti</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 </a:t>
            </a:r>
            <a:r>
              <a:rPr lang="zh-CN" altLang="en-US" sz="1200" b="0" dirty="0">
                <a:solidFill>
                  <a:srgbClr val="95A5A6"/>
                </a:solidFill>
                <a:effectLst/>
                <a:latin typeface="Consolas" panose="020B0609020204030204" pitchFamily="49" charset="0"/>
              </a:rPr>
              <a:t>建立</a:t>
            </a:r>
            <a:r>
              <a:rPr lang="en-US" altLang="zh-CN" sz="1200" b="0" dirty="0">
                <a:solidFill>
                  <a:srgbClr val="95A5A6"/>
                </a:solidFill>
                <a:effectLst/>
                <a:latin typeface="Consolas" panose="020B0609020204030204" pitchFamily="49" charset="0"/>
              </a:rPr>
              <a:t>ESP8266WiFiMulti</a:t>
            </a:r>
            <a:r>
              <a:rPr lang="zh-CN" altLang="en-US" sz="1200" b="0" dirty="0">
                <a:solidFill>
                  <a:srgbClr val="95A5A6"/>
                </a:solidFill>
                <a:effectLst/>
                <a:latin typeface="Consolas" panose="020B0609020204030204" pitchFamily="49" charset="0"/>
              </a:rPr>
              <a:t>对象</a:t>
            </a:r>
            <a:endParaRPr lang="en-US" altLang="zh-CN" sz="1200" b="0" dirty="0">
              <a:solidFill>
                <a:srgbClr val="95A5A6"/>
              </a:solidFill>
              <a:effectLst/>
              <a:latin typeface="Consolas" panose="020B0609020204030204" pitchFamily="49" charset="0"/>
            </a:endParaRPr>
          </a:p>
          <a:p>
            <a:r>
              <a:rPr lang="en-US" altLang="zh-CN" sz="1200" b="0" dirty="0">
                <a:solidFill>
                  <a:srgbClr val="728E00"/>
                </a:solidFill>
                <a:effectLst/>
                <a:latin typeface="Consolas" panose="020B0609020204030204" pitchFamily="49" charset="0"/>
              </a:rPr>
              <a:t>#define</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LEDPin</a:t>
            </a:r>
            <a:r>
              <a:rPr lang="en-US" altLang="zh-CN" sz="1200" b="0" dirty="0">
                <a:solidFill>
                  <a:srgbClr val="4E5B61"/>
                </a:solidFill>
                <a:effectLst/>
                <a:latin typeface="Consolas" panose="020B0609020204030204" pitchFamily="49" charset="0"/>
              </a:rPr>
              <a:t> </a:t>
            </a:r>
            <a:r>
              <a:rPr lang="en-US" altLang="zh-CN" sz="1200" b="0" dirty="0">
                <a:solidFill>
                  <a:srgbClr val="005C5F"/>
                </a:solidFill>
                <a:effectLst/>
                <a:latin typeface="Consolas" panose="020B0609020204030204" pitchFamily="49" charset="0"/>
              </a:rPr>
              <a:t>5</a:t>
            </a:r>
            <a:endParaRPr lang="en-US" altLang="zh-CN"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ESP8266WebServer </a:t>
            </a:r>
            <a:r>
              <a:rPr lang="en-US" altLang="zh-CN" sz="1200" b="0" dirty="0">
                <a:solidFill>
                  <a:srgbClr val="D35400"/>
                </a:solidFill>
                <a:effectLst/>
                <a:latin typeface="Consolas" panose="020B0609020204030204" pitchFamily="49" charset="0"/>
              </a:rPr>
              <a:t>esp8266_server</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80</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建立</a:t>
            </a:r>
            <a:r>
              <a:rPr lang="en-US" altLang="zh-CN" sz="1200" b="0" dirty="0">
                <a:solidFill>
                  <a:srgbClr val="95A5A6"/>
                </a:solidFill>
                <a:effectLst/>
                <a:latin typeface="Consolas" panose="020B0609020204030204" pitchFamily="49" charset="0"/>
              </a:rPr>
              <a:t>ESP8266WebServer</a:t>
            </a:r>
            <a:r>
              <a:rPr lang="zh-CN" altLang="en-US" sz="1200" b="0" dirty="0">
                <a:solidFill>
                  <a:srgbClr val="95A5A6"/>
                </a:solidFill>
                <a:effectLst/>
                <a:latin typeface="Consolas" panose="020B0609020204030204" pitchFamily="49" charset="0"/>
              </a:rPr>
              <a:t>对象</a:t>
            </a:r>
            <a:endParaRPr lang="en-US" altLang="zh-CN" sz="1200" b="0" dirty="0">
              <a:solidFill>
                <a:srgbClr val="95A5A6"/>
              </a:solidFill>
              <a:effectLst/>
              <a:latin typeface="Consolas" panose="020B0609020204030204" pitchFamily="49" charset="0"/>
            </a:endParaRPr>
          </a:p>
          <a:p>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setup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p>
          <a:p>
            <a:r>
              <a:rPr lang="en-US" altLang="zh-CN" sz="1200" b="0" dirty="0" err="1">
                <a:solidFill>
                  <a:srgbClr val="D35400"/>
                </a:solidFill>
                <a:effectLst/>
                <a:latin typeface="Consolas" panose="020B0609020204030204" pitchFamily="49" charset="0"/>
              </a:rPr>
              <a:t>pinMode</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5</a:t>
            </a:r>
            <a:r>
              <a:rPr lang="en-US" altLang="zh-CN" sz="1200" b="0" dirty="0">
                <a:solidFill>
                  <a:srgbClr val="4E5B61"/>
                </a:solidFill>
                <a:effectLst/>
                <a:latin typeface="Consolas" panose="020B0609020204030204" pitchFamily="49" charset="0"/>
              </a:rPr>
              <a:t>,OUTPUT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r>
              <a:rPr lang="en-US" altLang="zh-CN" sz="1200" b="0" dirty="0" err="1">
                <a:solidFill>
                  <a:srgbClr val="D35400"/>
                </a:solidFill>
                <a:effectLst/>
                <a:latin typeface="Consolas" panose="020B0609020204030204" pitchFamily="49" charset="0"/>
              </a:rPr>
              <a:t>Serial</a:t>
            </a:r>
            <a:r>
              <a:rPr lang="en-US" altLang="zh-CN" sz="1200" b="0" dirty="0" err="1">
                <a:solidFill>
                  <a:srgbClr val="4E5B61"/>
                </a:solidFill>
                <a:effectLst/>
                <a:latin typeface="Consolas" panose="020B0609020204030204" pitchFamily="49" charset="0"/>
              </a:rPr>
              <a:t>.</a:t>
            </a:r>
            <a:r>
              <a:rPr lang="en-US" altLang="zh-CN" sz="1200" b="0" dirty="0" err="1">
                <a:solidFill>
                  <a:srgbClr val="D35400"/>
                </a:solidFill>
                <a:effectLst/>
                <a:latin typeface="Consolas" panose="020B0609020204030204" pitchFamily="49" charset="0"/>
              </a:rPr>
              <a:t>begin</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115200</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endParaRPr lang="en-US" altLang="zh-CN" sz="1200" b="0" dirty="0">
              <a:solidFill>
                <a:srgbClr val="4E5B61"/>
              </a:solidFill>
              <a:effectLst/>
              <a:latin typeface="Consolas" panose="020B0609020204030204" pitchFamily="49"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wifiMulti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addAP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"Group_5"</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"12345678"</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设置网络连接信息</a:t>
            </a:r>
            <a:r>
              <a:rPr lang="zh-CN" altLang="en-US"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en-US" sz="1200" b="0" dirty="0">
                <a:solidFill>
                  <a:srgbClr val="95A5A6"/>
                </a:solidFill>
                <a:effectLst/>
                <a:latin typeface="Consolas" panose="020B0609020204030204" pitchFamily="49" charset="0"/>
              </a:rPr>
              <a:t>通过调用函数</a:t>
            </a:r>
            <a:r>
              <a:rPr lang="en-US" altLang="zh-CN" sz="1200" b="0" dirty="0" err="1">
                <a:solidFill>
                  <a:srgbClr val="95A5A6"/>
                </a:solidFill>
                <a:effectLst/>
                <a:latin typeface="Consolas" panose="020B0609020204030204" pitchFamily="49" charset="0"/>
              </a:rPr>
              <a:t>addAP</a:t>
            </a:r>
            <a:r>
              <a:rPr lang="zh-CN" altLang="en-US" sz="1200" b="0" dirty="0">
                <a:solidFill>
                  <a:srgbClr val="95A5A6"/>
                </a:solidFill>
                <a:effectLst/>
                <a:latin typeface="Consolas" panose="020B0609020204030204" pitchFamily="49" charset="0"/>
              </a:rPr>
              <a:t>来记录</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int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 </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0</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728E00"/>
                </a:solidFill>
                <a:effectLst/>
                <a:latin typeface="Consolas" panose="020B0609020204030204" pitchFamily="49" charset="0"/>
                <a:ea typeface="宋体" panose="02010600030101010101" pitchFamily="2" charset="-122"/>
                <a:cs typeface="宋体" panose="02010600030101010101" pitchFamily="2" charset="-122"/>
              </a:rPr>
              <a:t>while</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wifiMulti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run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 WL_CONNECTED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delay</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1000</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i</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\n</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"Connected to "</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SSID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"IP address:\t"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4572000" y="690466"/>
            <a:ext cx="4514295" cy="3762568"/>
          </a:xfrm>
          <a:prstGeom prst="rect">
            <a:avLst/>
          </a:prstGeom>
          <a:solidFill>
            <a:schemeClr val="lt1"/>
          </a:solidFill>
        </p:spPr>
        <p:txBody>
          <a:bodyPr wrap="square" rtlCol="0">
            <a:spAutoFit/>
          </a:bodyPr>
          <a:lstStyle/>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WiFi</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localIP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p>
          <a:p>
            <a:pPr algn="l"/>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begin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on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handleRoot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200" b="0" dirty="0">
                <a:solidFill>
                  <a:srgbClr val="4E5B61"/>
                </a:solidFill>
                <a:effectLst/>
                <a:latin typeface="Consolas" panose="020B0609020204030204" pitchFamily="49" charset="0"/>
              </a:rPr>
              <a:t> </a:t>
            </a:r>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on</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"/LED"</a:t>
            </a:r>
            <a:r>
              <a:rPr lang="en-US" altLang="zh-CN" sz="1200" b="0" dirty="0">
                <a:solidFill>
                  <a:srgbClr val="4E5B61"/>
                </a:solidFill>
                <a:effectLst/>
                <a:latin typeface="Consolas" panose="020B0609020204030204" pitchFamily="49" charset="0"/>
              </a:rPr>
              <a:t>,</a:t>
            </a:r>
            <a:r>
              <a:rPr lang="en-US" altLang="zh-CN" sz="1200" b="0" dirty="0" err="1">
                <a:solidFill>
                  <a:srgbClr val="4E5B61"/>
                </a:solidFill>
                <a:effectLst/>
                <a:latin typeface="Consolas" panose="020B0609020204030204" pitchFamily="49" charset="0"/>
              </a:rPr>
              <a:t>HTTP_POST,handleLED</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pPr algn="l"/>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Serial</a:t>
            </a:r>
            <a:r>
              <a:rPr lang="en-US" altLang="zh-CN" sz="1200" kern="0" dirty="0" err="1">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err="1">
                <a:solidFill>
                  <a:srgbClr val="D35400"/>
                </a:solidFill>
                <a:effectLst/>
                <a:latin typeface="Consolas" panose="020B0609020204030204" pitchFamily="49" charset="0"/>
                <a:ea typeface="宋体" panose="02010600030101010101" pitchFamily="2" charset="-122"/>
                <a:cs typeface="宋体" panose="02010600030101010101" pitchFamily="2" charset="-122"/>
              </a:rPr>
              <a:t>println</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5C5F"/>
                </a:solidFill>
                <a:effectLst/>
                <a:latin typeface="Consolas" panose="020B0609020204030204" pitchFamily="49" charset="0"/>
                <a:ea typeface="宋体" panose="02010600030101010101" pitchFamily="2" charset="-122"/>
                <a:cs typeface="宋体" panose="02010600030101010101" pitchFamily="2" charset="-122"/>
              </a:rPr>
              <a:t>"HTTP esp8266_server started"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zh-CN"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向串口输出连接状态与连接信息</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 </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loop</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00979D"/>
                </a:solidFill>
                <a:effectLst/>
                <a:latin typeface="Consolas" panose="020B0609020204030204" pitchFamily="49" charset="0"/>
                <a:ea typeface="宋体" panose="02010600030101010101" pitchFamily="2" charset="-122"/>
                <a:cs typeface="宋体" panose="02010600030101010101" pitchFamily="2" charset="-122"/>
              </a:rPr>
              <a:t>void</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esp8266_server</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D35400"/>
                </a:solidFill>
                <a:effectLst/>
                <a:latin typeface="Consolas" panose="020B0609020204030204" pitchFamily="49" charset="0"/>
                <a:ea typeface="宋体" panose="02010600030101010101" pitchFamily="2" charset="-122"/>
                <a:cs typeface="宋体" panose="02010600030101010101" pitchFamily="2" charset="-122"/>
              </a:rPr>
              <a:t>handleClient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E5B61"/>
                </a:solidFill>
                <a:effectLst/>
                <a:latin typeface="Consolas" panose="020B0609020204030204" pitchFamily="49" charset="0"/>
                <a:ea typeface="宋体" panose="02010600030101010101" pitchFamily="2" charset="-122"/>
                <a:cs typeface="宋体" panose="02010600030101010101" pitchFamily="2" charset="-122"/>
              </a:rPr>
              <a:t>;</a:t>
            </a:r>
            <a:r>
              <a:rPr lang="en-US" altLang="zh-CN" sz="1200" kern="0" dirty="0">
                <a:solidFill>
                  <a:srgbClr val="434F54"/>
                </a:solidFill>
                <a:effectLst/>
                <a:latin typeface="Consolas" panose="020B0609020204030204" pitchFamily="49" charset="0"/>
                <a:ea typeface="宋体" panose="02010600030101010101" pitchFamily="2" charset="-122"/>
                <a:cs typeface="宋体" panose="02010600030101010101" pitchFamily="2" charset="-122"/>
              </a:rPr>
              <a:t>}</a:t>
            </a:r>
            <a:br>
              <a:rPr lang="en-US" altLang="zh-CN" sz="1200" b="0" dirty="0">
                <a:solidFill>
                  <a:srgbClr val="4E5B61"/>
                </a:solidFill>
                <a:effectLst/>
                <a:latin typeface="Consolas" panose="020B0609020204030204" pitchFamily="49" charset="0"/>
              </a:rPr>
            </a:br>
            <a:r>
              <a:rPr lang="en-US" altLang="zh-CN" sz="1200" b="0" dirty="0">
                <a:solidFill>
                  <a:srgbClr val="00979D"/>
                </a:solidFill>
                <a:effectLst/>
                <a:latin typeface="Consolas" panose="020B0609020204030204" pitchFamily="49" charset="0"/>
              </a:rPr>
              <a:t>void</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handleRoot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 </a:t>
            </a:r>
            <a:r>
              <a:rPr lang="en-US" altLang="zh-CN" sz="1200" b="0" dirty="0">
                <a:solidFill>
                  <a:srgbClr val="434F54"/>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处理网站根目录“</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的访问请求</a:t>
            </a:r>
            <a:endParaRPr lang="zh-CN" altLang="en-US" sz="1200" b="0" dirty="0">
              <a:solidFill>
                <a:srgbClr val="4E5B61"/>
              </a:solidFill>
              <a:effectLst/>
              <a:latin typeface="Consolas" panose="020B0609020204030204" pitchFamily="49" charset="0"/>
            </a:endParaRPr>
          </a:p>
          <a:p>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send</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200</a:t>
            </a:r>
            <a:r>
              <a:rPr lang="en-US" altLang="zh-CN" sz="1200" b="0" dirty="0">
                <a:solidFill>
                  <a:srgbClr val="4E5B61"/>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"text/html"</a:t>
            </a:r>
            <a:r>
              <a:rPr lang="en-US" altLang="zh-CN" sz="1200" b="0" dirty="0">
                <a:solidFill>
                  <a:srgbClr val="4E5B61"/>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"&lt;form action=\"/LED\"method=\"POST\"&gt;&lt;input type=\"submit\"value=\"Toggle LED\"&gt;&lt;/form&gt;"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 </a:t>
            </a:r>
            <a:r>
              <a:rPr lang="en-US" altLang="zh-CN" sz="1200" b="0" dirty="0">
                <a:solidFill>
                  <a:srgbClr val="95A5A6"/>
                </a:solidFill>
                <a:effectLst/>
                <a:latin typeface="Consolas" panose="020B0609020204030204" pitchFamily="49" charset="0"/>
              </a:rPr>
              <a:t>//</a:t>
            </a:r>
            <a:r>
              <a:rPr lang="zh-CN" altLang="en-US" sz="1200" b="0" dirty="0">
                <a:solidFill>
                  <a:srgbClr val="95A5A6"/>
                </a:solidFill>
                <a:effectLst/>
                <a:latin typeface="Consolas" panose="020B0609020204030204" pitchFamily="49" charset="0"/>
              </a:rPr>
              <a:t>向浏览器发送按键状态信息</a:t>
            </a:r>
            <a:endParaRPr lang="zh-CN" altLang="en-US" sz="1200" b="0" dirty="0">
              <a:solidFill>
                <a:srgbClr val="4E5B61"/>
              </a:solidFill>
              <a:effectLst/>
              <a:latin typeface="Consolas" panose="020B0609020204030204" pitchFamily="49" charset="0"/>
            </a:endParaRPr>
          </a:p>
          <a:p>
            <a:r>
              <a:rPr lang="en-US" altLang="zh-CN" sz="1200" b="0" dirty="0">
                <a:solidFill>
                  <a:srgbClr val="434F54"/>
                </a:solidFill>
                <a:effectLst/>
                <a:latin typeface="Consolas" panose="020B0609020204030204" pitchFamily="49" charset="0"/>
              </a:rPr>
              <a:t>}</a:t>
            </a:r>
            <a:endParaRPr lang="zh-CN" altLang="en-US" sz="1200" b="0" dirty="0">
              <a:solidFill>
                <a:srgbClr val="4E5B61"/>
              </a:solidFill>
              <a:effectLst/>
              <a:latin typeface="Consolas" panose="020B0609020204030204" pitchFamily="49" charset="0"/>
            </a:endParaRPr>
          </a:p>
          <a:p>
            <a:r>
              <a:rPr lang="en-US" altLang="zh-CN" sz="1200" b="0" dirty="0">
                <a:solidFill>
                  <a:srgbClr val="00979D"/>
                </a:solidFill>
                <a:effectLst/>
                <a:latin typeface="Consolas" panose="020B0609020204030204" pitchFamily="49" charset="0"/>
              </a:rPr>
              <a:t>void</a:t>
            </a:r>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handleLED</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  </a:t>
            </a:r>
            <a:r>
              <a:rPr lang="en-US" altLang="zh-CN" sz="1200" b="0" dirty="0">
                <a:solidFill>
                  <a:srgbClr val="434F54"/>
                </a:solidFill>
                <a:effectLst/>
                <a:latin typeface="Consolas" panose="020B0609020204030204" pitchFamily="49" charset="0"/>
              </a:rPr>
              <a:t>{</a:t>
            </a:r>
            <a:endParaRPr lang="en-US" altLang="zh-CN" sz="1200" b="0" dirty="0">
              <a:solidFill>
                <a:srgbClr val="4E5B61"/>
              </a:solidFill>
              <a:effectLst/>
              <a:latin typeface="Consolas" panose="020B0609020204030204" pitchFamily="49" charset="0"/>
            </a:endParaRPr>
          </a:p>
          <a:p>
            <a:r>
              <a:rPr lang="en-US" altLang="zh-CN" sz="1200" b="0" dirty="0">
                <a:solidFill>
                  <a:srgbClr val="4E5B61"/>
                </a:solidFill>
                <a:effectLst/>
                <a:latin typeface="Consolas" panose="020B0609020204030204" pitchFamily="49" charset="0"/>
              </a:rPr>
              <a:t> </a:t>
            </a:r>
            <a:r>
              <a:rPr lang="en-US" altLang="zh-CN" sz="1200" b="0" dirty="0" err="1">
                <a:solidFill>
                  <a:srgbClr val="D35400"/>
                </a:solidFill>
                <a:effectLst/>
                <a:latin typeface="Consolas" panose="020B0609020204030204" pitchFamily="49" charset="0"/>
              </a:rPr>
              <a:t>digitalWrite</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5</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digitalRead</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5</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r>
              <a:rPr lang="en-US" altLang="zh-CN" sz="1200" b="0" dirty="0">
                <a:solidFill>
                  <a:srgbClr val="4E5B61"/>
                </a:solidFill>
                <a:effectLst/>
                <a:latin typeface="Consolas" panose="020B0609020204030204" pitchFamily="49" charset="0"/>
              </a:rPr>
              <a:t> </a:t>
            </a:r>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sendHeader</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"Location"</a:t>
            </a:r>
            <a:r>
              <a:rPr lang="en-US" altLang="zh-CN" sz="1200" b="0" dirty="0">
                <a:solidFill>
                  <a:srgbClr val="4E5B61"/>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r>
              <a:rPr lang="en-US" altLang="zh-CN" sz="1200" b="0" dirty="0">
                <a:solidFill>
                  <a:srgbClr val="4E5B61"/>
                </a:solidFill>
                <a:effectLst/>
                <a:latin typeface="Consolas" panose="020B0609020204030204" pitchFamily="49" charset="0"/>
              </a:rPr>
              <a:t> </a:t>
            </a:r>
            <a:r>
              <a:rPr lang="en-US" altLang="zh-CN" sz="1200" b="0" dirty="0">
                <a:solidFill>
                  <a:srgbClr val="D35400"/>
                </a:solidFill>
                <a:effectLst/>
                <a:latin typeface="Consolas" panose="020B0609020204030204" pitchFamily="49" charset="0"/>
              </a:rPr>
              <a:t>esp8266_server</a:t>
            </a:r>
            <a:r>
              <a:rPr lang="en-US" altLang="zh-CN" sz="1200" b="0" dirty="0">
                <a:solidFill>
                  <a:srgbClr val="4E5B61"/>
                </a:solidFill>
                <a:effectLst/>
                <a:latin typeface="Consolas" panose="020B0609020204030204" pitchFamily="49" charset="0"/>
              </a:rPr>
              <a:t>.</a:t>
            </a:r>
            <a:r>
              <a:rPr lang="en-US" altLang="zh-CN" sz="1200" b="0" dirty="0">
                <a:solidFill>
                  <a:srgbClr val="D35400"/>
                </a:solidFill>
                <a:effectLst/>
                <a:latin typeface="Consolas" panose="020B0609020204030204" pitchFamily="49" charset="0"/>
              </a:rPr>
              <a:t>send</a:t>
            </a:r>
            <a:r>
              <a:rPr lang="en-US" altLang="zh-CN" sz="1200" b="0" dirty="0">
                <a:solidFill>
                  <a:srgbClr val="434F54"/>
                </a:solidFill>
                <a:effectLst/>
                <a:latin typeface="Consolas" panose="020B0609020204030204" pitchFamily="49" charset="0"/>
              </a:rPr>
              <a:t>(</a:t>
            </a:r>
            <a:r>
              <a:rPr lang="en-US" altLang="zh-CN" sz="1200" b="0" dirty="0">
                <a:solidFill>
                  <a:srgbClr val="005C5F"/>
                </a:solidFill>
                <a:effectLst/>
                <a:latin typeface="Consolas" panose="020B0609020204030204" pitchFamily="49" charset="0"/>
              </a:rPr>
              <a:t>303</a:t>
            </a:r>
            <a:r>
              <a:rPr lang="en-US" altLang="zh-CN" sz="1200" b="0" dirty="0">
                <a:solidFill>
                  <a:srgbClr val="434F54"/>
                </a:solidFill>
                <a:effectLst/>
                <a:latin typeface="Consolas" panose="020B0609020204030204" pitchFamily="49" charset="0"/>
              </a:rPr>
              <a:t>)</a:t>
            </a:r>
            <a:r>
              <a:rPr lang="en-US" altLang="zh-CN" sz="1200" b="0" dirty="0">
                <a:solidFill>
                  <a:srgbClr val="4E5B61"/>
                </a:solidFill>
                <a:effectLst/>
                <a:latin typeface="Consolas" panose="020B0609020204030204" pitchFamily="49" charset="0"/>
              </a:rPr>
              <a:t>;</a:t>
            </a:r>
          </a:p>
          <a:p>
            <a:r>
              <a:rPr lang="en-US" altLang="zh-CN" sz="1200" b="0" dirty="0">
                <a:solidFill>
                  <a:srgbClr val="434F54"/>
                </a:solidFill>
                <a:effectLst/>
                <a:latin typeface="Consolas" panose="020B0609020204030204" pitchFamily="49" charset="0"/>
              </a:rPr>
              <a:t>}</a:t>
            </a:r>
            <a:r>
              <a:rPr lang="en-US" altLang="zh-CN" sz="1200" b="0" dirty="0">
                <a:solidFill>
                  <a:srgbClr val="95A5A6"/>
                </a:solidFill>
                <a:effectLst/>
                <a:latin typeface="Consolas" panose="020B0609020204030204" pitchFamily="49" charset="0"/>
              </a:rPr>
              <a:t> //</a:t>
            </a:r>
            <a:r>
              <a:rPr lang="zh-CN" altLang="en-US" sz="1200" b="0" dirty="0">
                <a:solidFill>
                  <a:srgbClr val="95A5A6"/>
                </a:solidFill>
                <a:effectLst/>
                <a:latin typeface="Consolas" panose="020B0609020204030204" pitchFamily="49" charset="0"/>
              </a:rPr>
              <a:t>触发灯泡亮灭</a:t>
            </a:r>
            <a:endParaRPr lang="zh-CN" altLang="en-US" sz="1200" dirty="0"/>
          </a:p>
          <a:p>
            <a:endParaRPr lang="zh-CN" altLang="en-US" sz="10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0" y="377074"/>
            <a:ext cx="6321600" cy="1069890"/>
          </a:xfrm>
          <a:prstGeom prst="rect">
            <a:avLst/>
          </a:prstGeom>
        </p:spPr>
        <p:txBody>
          <a:bodyPr spcFirstLastPara="1" wrap="square" lIns="91425" tIns="91425" rIns="91425" bIns="91425" anchor="t" anchorCtr="0">
            <a:noAutofit/>
          </a:bodyPr>
          <a:lstStyle/>
          <a:p>
            <a:r>
              <a:rPr lang="zh-CN" altLang="en-US" dirty="0">
                <a:latin typeface="思源黑体 CN Medium" panose="020B0600000000000000" pitchFamily="34" charset="-122"/>
                <a:ea typeface="思源黑体 CN Medium" panose="020B0600000000000000" pitchFamily="34" charset="-122"/>
              </a:rPr>
              <a:t>基于网络服务器</a:t>
            </a:r>
            <a:br>
              <a:rPr lang="en-US" altLang="zh-CN" dirty="0">
                <a:latin typeface="思源黑体 CN Medium" panose="020B0600000000000000" pitchFamily="34" charset="-122"/>
                <a:ea typeface="思源黑体 CN Medium" panose="020B0600000000000000" pitchFamily="34" charset="-122"/>
              </a:rPr>
            </a:br>
            <a:r>
              <a:rPr lang="zh-CN" altLang="en-US" dirty="0">
                <a:latin typeface="思源黑体 CN Medium" panose="020B0600000000000000" pitchFamily="34" charset="-122"/>
                <a:ea typeface="思源黑体 CN Medium" panose="020B0600000000000000" pitchFamily="34" charset="-122"/>
              </a:rPr>
              <a:t>控制灯泡亮灭</a:t>
            </a: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br>
              <a:rPr lang="zh-CN" altLang="en-US" dirty="0">
                <a:latin typeface="思源黑体 CN Medium" panose="020B0600000000000000" pitchFamily="34" charset="-122"/>
                <a:ea typeface="思源黑体 CN Medium" panose="020B0600000000000000" pitchFamily="34" charset="-122"/>
              </a:rPr>
            </a:br>
            <a:endParaRPr lang="zh-CN" altLang="en-US" dirty="0">
              <a:latin typeface="思源黑体 CN Medium" panose="020B0600000000000000" pitchFamily="34" charset="-122"/>
              <a:ea typeface="思源黑体 CN Medium" panose="020B0600000000000000" pitchFamily="34" charset="-122"/>
            </a:endParaRPr>
          </a:p>
        </p:txBody>
      </p:sp>
      <p:sp>
        <p:nvSpPr>
          <p:cNvPr id="193" name="Google Shape;193;p30"/>
          <p:cNvSpPr txBox="1">
            <a:spLocks noGrp="1"/>
          </p:cNvSpPr>
          <p:nvPr>
            <p:ph type="body" idx="1"/>
          </p:nvPr>
        </p:nvSpPr>
        <p:spPr>
          <a:xfrm>
            <a:off x="130628" y="1326783"/>
            <a:ext cx="5251527"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CN" altLang="en-US" sz="2100" b="1" dirty="0">
                <a:solidFill>
                  <a:schemeClr val="dk1"/>
                </a:solidFill>
                <a:latin typeface="思源黑体 CN Medium" panose="020B0600000000000000" pitchFamily="34" charset="-122"/>
                <a:ea typeface="思源黑体 CN Medium" panose="020B0600000000000000" pitchFamily="34" charset="-122"/>
              </a:rPr>
              <a:t>实现</a:t>
            </a:r>
            <a:endParaRPr lang="en-US" altLang="zh-CN" sz="2100" b="1" dirty="0">
              <a:solidFill>
                <a:schemeClr val="dk1"/>
              </a:solidFill>
              <a:latin typeface="思源黑体 CN Medium" panose="020B0600000000000000" pitchFamily="34" charset="-122"/>
              <a:ea typeface="思源黑体 CN Medium" panose="020B0600000000000000" pitchFamily="34" charset="-122"/>
            </a:endParaRPr>
          </a:p>
        </p:txBody>
      </p:sp>
      <p:pic>
        <p:nvPicPr>
          <p:cNvPr id="6" name="VID_20231116_1144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0242" y="1326783"/>
            <a:ext cx="6730567" cy="3785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latin typeface="思源黑体 CN Medium" panose="020B0600000000000000" pitchFamily="34" charset="-122"/>
                <a:ea typeface="思源黑体 CN Medium" panose="020B0600000000000000" pitchFamily="34" charset="-122"/>
              </a:rPr>
              <a:t>总结</a:t>
            </a:r>
            <a:endParaRPr dirty="0">
              <a:latin typeface="思源黑体 CN Medium" panose="020B0600000000000000" pitchFamily="34" charset="-122"/>
              <a:ea typeface="思源黑体 CN Medium" panose="020B0600000000000000" pitchFamily="34" charset="-122"/>
            </a:endParaRPr>
          </a:p>
        </p:txBody>
      </p:sp>
      <p:sp>
        <p:nvSpPr>
          <p:cNvPr id="79" name="Google Shape;79;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HK" b="1" dirty="0">
                <a:latin typeface="思源黑体 CN Medium" panose="020B0600000000000000" pitchFamily="34" charset="-122"/>
                <a:ea typeface="思源黑体 CN Medium" panose="020B0600000000000000" pitchFamily="34" charset="-122"/>
              </a:rPr>
              <a:t>PC端设计</a:t>
            </a:r>
            <a:endParaRPr b="1"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串口助手</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网络传输助手</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ESP8266局域网通信</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ESP8266采集传感器数据控制灯泡闪烁</a:t>
            </a:r>
            <a:endParaRPr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HK" sz="1500" dirty="0">
                <a:latin typeface="思源黑体 CN Medium" panose="020B0600000000000000" pitchFamily="34" charset="-122"/>
                <a:ea typeface="思源黑体 CN Medium" panose="020B0600000000000000" pitchFamily="34" charset="-122"/>
              </a:rPr>
              <a:t>通过指令及环境判断同时控制灯泡</a:t>
            </a:r>
            <a:endParaRPr lang="en-US" altLang="zh-HK"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zh-CN" altLang="en-US" sz="1600" b="1" dirty="0">
                <a:latin typeface="思源黑体 CN Medium" panose="020B0600000000000000" pitchFamily="34" charset="-122"/>
                <a:ea typeface="思源黑体 CN Medium" panose="020B0600000000000000" pitchFamily="34" charset="-122"/>
              </a:rPr>
              <a:t>连接外网</a:t>
            </a:r>
          </a:p>
          <a:p>
            <a:pPr marL="0" lvl="0" indent="0" algn="l" rtl="0">
              <a:lnSpc>
                <a:spcPct val="100000"/>
              </a:lnSpc>
              <a:spcBef>
                <a:spcPts val="0"/>
              </a:spcBef>
              <a:spcAft>
                <a:spcPts val="0"/>
              </a:spcAft>
              <a:buNone/>
            </a:pPr>
            <a:r>
              <a:rPr lang="en-US" altLang="zh-CN" sz="1500" dirty="0">
                <a:latin typeface="思源黑体 CN Medium" panose="020B0600000000000000" pitchFamily="34" charset="-122"/>
                <a:ea typeface="思源黑体 CN Medium" panose="020B0600000000000000" pitchFamily="34" charset="-122"/>
              </a:rPr>
              <a:t>AT</a:t>
            </a:r>
            <a:r>
              <a:rPr lang="zh-CN" altLang="en-US" sz="1500" dirty="0">
                <a:latin typeface="思源黑体 CN Medium" panose="020B0600000000000000" pitchFamily="34" charset="-122"/>
                <a:ea typeface="思源黑体 CN Medium" panose="020B0600000000000000" pitchFamily="34" charset="-122"/>
              </a:rPr>
              <a:t>指令配置</a:t>
            </a:r>
            <a:r>
              <a:rPr lang="en-US" altLang="zh-CN" sz="1500" dirty="0">
                <a:latin typeface="思源黑体 CN Medium" panose="020B0600000000000000" pitchFamily="34" charset="-122"/>
                <a:ea typeface="思源黑体 CN Medium" panose="020B0600000000000000" pitchFamily="34" charset="-122"/>
              </a:rPr>
              <a:t>ESP8266</a:t>
            </a:r>
            <a:endParaRPr lang="zh-CN" altLang="en-US" sz="1500" dirty="0">
              <a:latin typeface="思源黑体 CN Medium" panose="020B0600000000000000" pitchFamily="34" charset="-122"/>
              <a:ea typeface="思源黑体 CN Medium" panose="020B0600000000000000" pitchFamily="34" charset="-122"/>
            </a:endParaRPr>
          </a:p>
          <a:p>
            <a:pPr marL="0" lvl="0" indent="0" algn="l" rtl="0">
              <a:lnSpc>
                <a:spcPct val="100000"/>
              </a:lnSpc>
              <a:spcBef>
                <a:spcPts val="0"/>
              </a:spcBef>
              <a:spcAft>
                <a:spcPts val="0"/>
              </a:spcAft>
              <a:buNone/>
            </a:pPr>
            <a:r>
              <a:rPr lang="en-US" altLang="zh-CN" sz="1500" dirty="0">
                <a:latin typeface="思源黑体 CN Medium" panose="020B0600000000000000" pitchFamily="34" charset="-122"/>
                <a:ea typeface="思源黑体 CN Medium" panose="020B0600000000000000" pitchFamily="34" charset="-122"/>
              </a:rPr>
              <a:t>ESP8266</a:t>
            </a:r>
            <a:r>
              <a:rPr lang="zh-CN" altLang="en-US" sz="1500" dirty="0">
                <a:latin typeface="思源黑体 CN Medium" panose="020B0600000000000000" pitchFamily="34" charset="-122"/>
                <a:ea typeface="思源黑体 CN Medium" panose="020B0600000000000000" pitchFamily="34" charset="-122"/>
              </a:rPr>
              <a:t>建立网络服务器</a:t>
            </a:r>
          </a:p>
          <a:p>
            <a:pPr marL="0" lvl="0" indent="0" algn="l" rtl="0">
              <a:lnSpc>
                <a:spcPct val="100000"/>
              </a:lnSpc>
              <a:spcBef>
                <a:spcPts val="0"/>
              </a:spcBef>
              <a:spcAft>
                <a:spcPts val="0"/>
              </a:spcAft>
              <a:buNone/>
            </a:pPr>
            <a:r>
              <a:rPr lang="zh-CN" altLang="en-US" sz="1600" b="1">
                <a:latin typeface="思源黑体 CN Medium" panose="020B0600000000000000" pitchFamily="34" charset="-122"/>
                <a:ea typeface="思源黑体 CN Medium" panose="020B0600000000000000" pitchFamily="34" charset="-122"/>
              </a:rPr>
              <a:t>局域网系统</a:t>
            </a:r>
          </a:p>
          <a:p>
            <a:pPr marL="0" lvl="0" indent="0" algn="l" rtl="0">
              <a:lnSpc>
                <a:spcPct val="100000"/>
              </a:lnSpc>
              <a:spcBef>
                <a:spcPts val="0"/>
              </a:spcBef>
              <a:spcAft>
                <a:spcPts val="0"/>
              </a:spcAft>
              <a:buNone/>
            </a:pPr>
            <a:endParaRPr sz="1500" dirty="0">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2384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latin typeface="思源黑体 CN Medium" panose="020B0600000000000000" pitchFamily="34" charset="-122"/>
                <a:ea typeface="思源黑体 CN Medium" panose="020B0600000000000000" pitchFamily="34" charset="-122"/>
              </a:rPr>
              <a:t>感谢观看！</a:t>
            </a:r>
            <a:br>
              <a:rPr lang="en-US" altLang="zh-HK" dirty="0">
                <a:latin typeface="思源黑体 CN Medium" panose="020B0600000000000000" pitchFamily="34" charset="-122"/>
                <a:ea typeface="思源黑体 CN Medium" panose="020B0600000000000000" pitchFamily="34" charset="-122"/>
              </a:rPr>
            </a:br>
            <a:r>
              <a:rPr lang="zh-HK" dirty="0">
                <a:latin typeface="思源黑体 CN Medium" panose="020B0600000000000000" pitchFamily="34" charset="-122"/>
                <a:ea typeface="思源黑体 CN Medium" panose="020B0600000000000000" pitchFamily="34" charset="-122"/>
              </a:rPr>
              <a:t>基于ESP8266的采集控制系统</a:t>
            </a:r>
            <a:endParaRPr dirty="0">
              <a:latin typeface="思源黑体 CN Medium" panose="020B0600000000000000" pitchFamily="34" charset="-122"/>
              <a:ea typeface="思源黑体 CN Medium" panose="020B0600000000000000" pitchFamily="34" charset="-122"/>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HK" dirty="0"/>
              <a:t>第五</a:t>
            </a:r>
            <a:r>
              <a:rPr lang="zh-HK"/>
              <a:t>组 •</a:t>
            </a:r>
            <a:endParaRPr lang="zh-HK" dirty="0"/>
          </a:p>
          <a:p>
            <a:pPr marL="0" lvl="0" indent="0" algn="l" rtl="0">
              <a:spcBef>
                <a:spcPts val="0"/>
              </a:spcBef>
              <a:spcAft>
                <a:spcPts val="0"/>
              </a:spcAft>
              <a:buNone/>
            </a:pPr>
            <a:r>
              <a:rPr lang="zh-HK" dirty="0"/>
              <a:t>2023 年 11 月 14 日</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UI界面设计</a:t>
            </a:r>
            <a:endParaRPr dirty="0">
              <a:latin typeface="思源黑体 CN Medium" panose="020B0600000000000000" pitchFamily="34" charset="-122"/>
              <a:ea typeface="思源黑体 CN Medium" panose="020B0600000000000000" pitchFamily="34" charset="-122"/>
            </a:endParaRPr>
          </a:p>
        </p:txBody>
      </p:sp>
      <p:sp>
        <p:nvSpPr>
          <p:cNvPr id="96" name="Google Shape;96;p17"/>
          <p:cNvSpPr txBox="1">
            <a:spLocks noGrp="1"/>
          </p:cNvSpPr>
          <p:nvPr>
            <p:ph type="body" idx="1"/>
          </p:nvPr>
        </p:nvSpPr>
        <p:spPr>
          <a:xfrm>
            <a:off x="2400249" y="1070550"/>
            <a:ext cx="4655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100" b="1" dirty="0">
                <a:solidFill>
                  <a:schemeClr val="dk1"/>
                </a:solidFill>
                <a:latin typeface="思源黑体 CN Medium" panose="020B0600000000000000" pitchFamily="34" charset="-122"/>
                <a:ea typeface="思源黑体 CN Medium" panose="020B0600000000000000" pitchFamily="34" charset="-122"/>
              </a:rPr>
              <a:t>使用组件部件制作美观规整的UI界面</a:t>
            </a:r>
            <a:endParaRPr sz="2100" b="1" dirty="0">
              <a:solidFill>
                <a:schemeClr val="dk1"/>
              </a:solidFill>
              <a:latin typeface="思源黑体 CN Medium" panose="020B0600000000000000" pitchFamily="34" charset="-122"/>
              <a:ea typeface="思源黑体 CN Medium" panose="020B0600000000000000" pitchFamily="34" charset="-122"/>
            </a:endParaRPr>
          </a:p>
          <a:p>
            <a:pPr marL="457200" lvl="0" indent="0" algn="l" rtl="0">
              <a:spcBef>
                <a:spcPts val="1600"/>
              </a:spcBef>
              <a:spcAft>
                <a:spcPts val="1200"/>
              </a:spcAft>
              <a:buNone/>
            </a:pPr>
            <a:endParaRPr sz="1600" dirty="0"/>
          </a:p>
        </p:txBody>
      </p:sp>
      <p:pic>
        <p:nvPicPr>
          <p:cNvPr id="97" name="Google Shape;97;p17"/>
          <p:cNvPicPr preferRelativeResize="0"/>
          <p:nvPr/>
        </p:nvPicPr>
        <p:blipFill>
          <a:blip r:embed="rId3"/>
          <a:stretch>
            <a:fillRect/>
          </a:stretch>
        </p:blipFill>
        <p:spPr>
          <a:xfrm>
            <a:off x="2400250" y="1480550"/>
            <a:ext cx="2095450" cy="2910347"/>
          </a:xfrm>
          <a:prstGeom prst="rect">
            <a:avLst/>
          </a:prstGeom>
          <a:noFill/>
          <a:ln>
            <a:noFill/>
          </a:ln>
        </p:spPr>
      </p:pic>
      <p:pic>
        <p:nvPicPr>
          <p:cNvPr id="98" name="Google Shape;98;p17"/>
          <p:cNvPicPr preferRelativeResize="0"/>
          <p:nvPr/>
        </p:nvPicPr>
        <p:blipFill>
          <a:blip r:embed="rId4"/>
          <a:stretch>
            <a:fillRect/>
          </a:stretch>
        </p:blipFill>
        <p:spPr>
          <a:xfrm>
            <a:off x="4769325" y="1480550"/>
            <a:ext cx="2095450" cy="31542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UI界面设计</a:t>
            </a:r>
            <a:endParaRPr dirty="0">
              <a:latin typeface="思源黑体 CN Medium" panose="020B0600000000000000" pitchFamily="34" charset="-122"/>
              <a:ea typeface="思源黑体 CN Medium" panose="020B0600000000000000" pitchFamily="34" charset="-122"/>
            </a:endParaRPr>
          </a:p>
        </p:txBody>
      </p:sp>
      <p:sp>
        <p:nvSpPr>
          <p:cNvPr id="104" name="Google Shape;104;p18"/>
          <p:cNvSpPr txBox="1">
            <a:spLocks noGrp="1"/>
          </p:cNvSpPr>
          <p:nvPr>
            <p:ph type="body" idx="1"/>
          </p:nvPr>
        </p:nvSpPr>
        <p:spPr>
          <a:xfrm>
            <a:off x="2400249" y="1070550"/>
            <a:ext cx="46551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100" b="1" dirty="0">
                <a:solidFill>
                  <a:schemeClr val="dk1"/>
                </a:solidFill>
                <a:latin typeface="思源黑体 CN Medium" panose="020B0600000000000000" pitchFamily="34" charset="-122"/>
                <a:ea typeface="思源黑体 CN Medium" panose="020B0600000000000000" pitchFamily="34" charset="-122"/>
              </a:rPr>
              <a:t>UI界面布局</a:t>
            </a:r>
            <a:endParaRPr sz="2100" b="1" dirty="0">
              <a:solidFill>
                <a:schemeClr val="dk1"/>
              </a:solidFill>
              <a:latin typeface="思源黑体 CN Medium" panose="020B0600000000000000" pitchFamily="34" charset="-122"/>
              <a:ea typeface="思源黑体 CN Medium" panose="020B0600000000000000" pitchFamily="34" charset="-122"/>
            </a:endParaRPr>
          </a:p>
          <a:p>
            <a:pPr marL="457200" lvl="0" indent="0" algn="l" rtl="0">
              <a:spcBef>
                <a:spcPts val="1600"/>
              </a:spcBef>
              <a:spcAft>
                <a:spcPts val="1200"/>
              </a:spcAft>
              <a:buNone/>
            </a:pPr>
            <a:endParaRPr sz="1600" dirty="0"/>
          </a:p>
        </p:txBody>
      </p:sp>
      <p:pic>
        <p:nvPicPr>
          <p:cNvPr id="105" name="Google Shape;105;p18"/>
          <p:cNvPicPr preferRelativeResize="0"/>
          <p:nvPr/>
        </p:nvPicPr>
        <p:blipFill>
          <a:blip r:embed="rId3"/>
          <a:stretch>
            <a:fillRect/>
          </a:stretch>
        </p:blipFill>
        <p:spPr>
          <a:xfrm>
            <a:off x="2486625" y="1588513"/>
            <a:ext cx="6321599" cy="30011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dirty="0">
                <a:latin typeface="思源黑体 CN Medium" panose="020B0600000000000000" pitchFamily="34" charset="-122"/>
                <a:ea typeface="思源黑体 CN Medium" panose="020B0600000000000000" pitchFamily="34" charset="-122"/>
              </a:rPr>
              <a:t>PC端设计 - UI界面设计</a:t>
            </a:r>
            <a:endParaRPr dirty="0">
              <a:latin typeface="思源黑体 CN Medium" panose="020B0600000000000000" pitchFamily="34" charset="-122"/>
              <a:ea typeface="思源黑体 CN Medium" panose="020B0600000000000000" pitchFamily="34" charset="-122"/>
            </a:endParaRPr>
          </a:p>
        </p:txBody>
      </p:sp>
      <p:sp>
        <p:nvSpPr>
          <p:cNvPr id="111" name="Google Shape;111;p19"/>
          <p:cNvSpPr txBox="1">
            <a:spLocks noGrp="1"/>
          </p:cNvSpPr>
          <p:nvPr>
            <p:ph type="body" idx="1"/>
          </p:nvPr>
        </p:nvSpPr>
        <p:spPr>
          <a:xfrm>
            <a:off x="2400250" y="1070550"/>
            <a:ext cx="63528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2100" b="1" dirty="0">
                <a:solidFill>
                  <a:schemeClr val="dk1"/>
                </a:solidFill>
                <a:latin typeface="思源黑体 CN Medium" panose="020B0600000000000000" pitchFamily="34" charset="-122"/>
                <a:ea typeface="思源黑体 CN Medium" panose="020B0600000000000000" pitchFamily="34" charset="-122"/>
              </a:rPr>
              <a:t>创立图片资源文件，将图片导入需要更改的按钮和背景图中设计出自己小组风格的图片界面</a:t>
            </a:r>
            <a:endParaRPr sz="2100" b="1" dirty="0">
              <a:solidFill>
                <a:schemeClr val="dk1"/>
              </a:solidFill>
              <a:latin typeface="思源黑体 CN Medium" panose="020B0600000000000000" pitchFamily="34" charset="-122"/>
              <a:ea typeface="思源黑体 CN Medium" panose="020B0600000000000000" pitchFamily="34" charset="-122"/>
            </a:endParaRPr>
          </a:p>
          <a:p>
            <a:pPr marL="0" lvl="0" indent="0" algn="l" rtl="0">
              <a:spcBef>
                <a:spcPts val="1600"/>
              </a:spcBef>
              <a:spcAft>
                <a:spcPts val="0"/>
              </a:spcAft>
              <a:buNone/>
            </a:pPr>
            <a:endParaRPr sz="2100" b="1" dirty="0">
              <a:solidFill>
                <a:schemeClr val="dk1"/>
              </a:solidFill>
            </a:endParaRPr>
          </a:p>
          <a:p>
            <a:pPr marL="457200" lvl="0" indent="0" algn="l" rtl="0">
              <a:spcBef>
                <a:spcPts val="1600"/>
              </a:spcBef>
              <a:spcAft>
                <a:spcPts val="1200"/>
              </a:spcAft>
              <a:buNone/>
            </a:pPr>
            <a:endParaRPr sz="1600" dirty="0"/>
          </a:p>
        </p:txBody>
      </p:sp>
      <p:pic>
        <p:nvPicPr>
          <p:cNvPr id="5" name="1700100823203">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400250" y="1839191"/>
            <a:ext cx="6743750" cy="327530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additive="base">
                                        <p:cTn id="6" dur="1" fill="hold"/>
                                        <p:tgtEl>
                                          <p:spTgt spid="5"/>
                                        </p:tgtEl>
                                      </p:cBhvr>
                                    </p:cmd>
                                  </p:childTnLst>
                                </p:cTn>
                              </p:par>
                            </p:childTnLst>
                          </p:cTn>
                        </p:par>
                      </p:childTnLst>
                    </p:cTn>
                  </p:par>
                </p:childTnLst>
              </p:cTn>
              <p:nextCondLst>
                <p:cond evt="onClick" delay="0">
                  <p:tgtEl>
                    <p:spTgt spid="5"/>
                  </p:tgtEl>
                </p:cond>
              </p:nextCondLst>
            </p:seq>
            <p:video>
              <p:cMediaNode>
                <p:cTn id="7" fill="hold" display="1">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zh-HK" dirty="0">
                <a:latin typeface="思源黑体 CN Medium" panose="020B0600000000000000" pitchFamily="34" charset="-122"/>
                <a:ea typeface="思源黑体 CN Medium" panose="020B0600000000000000" pitchFamily="34" charset="-122"/>
              </a:rPr>
              <a:t>PC端设计 - 代码设计</a:t>
            </a:r>
            <a:endParaRPr dirty="0">
              <a:latin typeface="思源黑体 CN Medium" panose="020B0600000000000000" pitchFamily="34" charset="-122"/>
              <a:ea typeface="思源黑体 CN Medium" panose="020B0600000000000000" pitchFamily="34" charset="-122"/>
            </a:endParaRPr>
          </a:p>
        </p:txBody>
      </p:sp>
      <p:sp>
        <p:nvSpPr>
          <p:cNvPr id="118" name="Google Shape;118;p20"/>
          <p:cNvSpPr txBox="1">
            <a:spLocks noGrp="1"/>
          </p:cNvSpPr>
          <p:nvPr>
            <p:ph type="body" idx="1"/>
          </p:nvPr>
        </p:nvSpPr>
        <p:spPr>
          <a:xfrm>
            <a:off x="2400253" y="1032400"/>
            <a:ext cx="30714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zh-HK" sz="2100" b="1" dirty="0">
                <a:solidFill>
                  <a:schemeClr val="dk1"/>
                </a:solidFill>
              </a:rPr>
              <a:t>配置按键事件-串口助手</a:t>
            </a:r>
            <a:endParaRPr sz="2100" b="1" dirty="0">
              <a:solidFill>
                <a:schemeClr val="dk1"/>
              </a:solidFill>
            </a:endParaRPr>
          </a:p>
          <a:p>
            <a:pPr marL="0" lvl="0" indent="0" algn="l" rtl="0">
              <a:spcBef>
                <a:spcPts val="1600"/>
              </a:spcBef>
              <a:spcAft>
                <a:spcPts val="1200"/>
              </a:spcAft>
              <a:buNone/>
            </a:pPr>
            <a:endParaRPr sz="2100" b="1" dirty="0">
              <a:solidFill>
                <a:srgbClr val="F46524"/>
              </a:solidFill>
            </a:endParaRPr>
          </a:p>
        </p:txBody>
      </p:sp>
      <p:pic>
        <p:nvPicPr>
          <p:cNvPr id="119" name="Google Shape;119;p20"/>
          <p:cNvPicPr preferRelativeResize="0"/>
          <p:nvPr/>
        </p:nvPicPr>
        <p:blipFill>
          <a:blip r:embed="rId3"/>
          <a:stretch>
            <a:fillRect/>
          </a:stretch>
        </p:blipFill>
        <p:spPr>
          <a:xfrm>
            <a:off x="2457050" y="1470450"/>
            <a:ext cx="2506836" cy="519124"/>
          </a:xfrm>
          <a:prstGeom prst="rect">
            <a:avLst/>
          </a:prstGeom>
          <a:noFill/>
          <a:ln>
            <a:noFill/>
          </a:ln>
        </p:spPr>
      </p:pic>
      <p:pic>
        <p:nvPicPr>
          <p:cNvPr id="120" name="Google Shape;120;p20"/>
          <p:cNvPicPr preferRelativeResize="0"/>
          <p:nvPr/>
        </p:nvPicPr>
        <p:blipFill>
          <a:blip r:embed="rId4"/>
          <a:stretch>
            <a:fillRect/>
          </a:stretch>
        </p:blipFill>
        <p:spPr>
          <a:xfrm>
            <a:off x="2457049" y="2004225"/>
            <a:ext cx="4727522" cy="30024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2YjMzZmJkN2JlZTI3OWJlYWJiZmZjNTg2NzNmOTYifQ=="/>
</p:tagLst>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2979</Words>
  <Application>Microsoft Office PowerPoint</Application>
  <PresentationFormat>全屏显示(16:9)</PresentationFormat>
  <Paragraphs>325</Paragraphs>
  <Slides>57</Slides>
  <Notes>50</Notes>
  <HiddenSlides>0</HiddenSlides>
  <MMClips>9</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8" baseType="lpstr">
      <vt:lpstr>Consolas</vt:lpstr>
      <vt:lpstr>Raleway</vt:lpstr>
      <vt:lpstr>Arial</vt:lpstr>
      <vt:lpstr>宋体</vt:lpstr>
      <vt:lpstr>思源黑体 CN Medium</vt:lpstr>
      <vt:lpstr>Lato</vt:lpstr>
      <vt:lpstr>等线</vt:lpstr>
      <vt:lpstr>Calibri</vt:lpstr>
      <vt:lpstr>Swiss</vt:lpstr>
      <vt:lpstr>Visio.Drawing.15</vt:lpstr>
      <vt:lpstr>Visio</vt:lpstr>
      <vt:lpstr>基于ESP8266的采集控制系统</vt:lpstr>
      <vt:lpstr>概览</vt:lpstr>
      <vt:lpstr>PowerPoint 演示文稿</vt:lpstr>
      <vt:lpstr>PC端设计</vt:lpstr>
      <vt:lpstr>PC端设计 - 软件实现流程</vt:lpstr>
      <vt:lpstr>PC端设计 - UI界面设计</vt:lpstr>
      <vt:lpstr>PC端设计 - UI界面设计</vt:lpstr>
      <vt:lpstr>PC端设计 - UI界面设计</vt:lpstr>
      <vt:lpstr>PC端设计 - 代码设计</vt:lpstr>
      <vt:lpstr>PC端设计 - 代码设计</vt:lpstr>
      <vt:lpstr>PowerPoint 演示文稿</vt:lpstr>
      <vt:lpstr>PC端设计 - 代码设计</vt:lpstr>
      <vt:lpstr>PC端设计 - 代码设计</vt:lpstr>
      <vt:lpstr>PC端设计 - 代码设计</vt:lpstr>
      <vt:lpstr>PC端设计 - 代码设计</vt:lpstr>
      <vt:lpstr>PC端设计 - 运行排故</vt:lpstr>
      <vt:lpstr>PC端设计 - 运行排故</vt:lpstr>
      <vt:lpstr>ESP8266局域网通信</vt:lpstr>
      <vt:lpstr>ESP8266 局域网通信 </vt:lpstr>
      <vt:lpstr>ESP8266 局域网通信 </vt:lpstr>
      <vt:lpstr>ESP8266 局域网通信 </vt:lpstr>
      <vt:lpstr>ESP8266 局域网通信</vt:lpstr>
      <vt:lpstr>ESP8266 局域网通信</vt:lpstr>
      <vt:lpstr>ESP8266局域网通信</vt:lpstr>
      <vt:lpstr>PowerPoint 演示文稿</vt:lpstr>
      <vt:lpstr>PowerPoint 演示文稿</vt:lpstr>
      <vt:lpstr>PowerPoint 演示文稿</vt:lpstr>
      <vt:lpstr>采集传感器数据控制闪烁</vt:lpstr>
      <vt:lpstr>采集传感器数据控制闪烁</vt:lpstr>
      <vt:lpstr>PowerPoint 演示文稿</vt:lpstr>
      <vt:lpstr>采集传感器数据控制闪烁</vt:lpstr>
      <vt:lpstr>采集传感器数据控制闪烁</vt:lpstr>
      <vt:lpstr>指令及环境判断同时控制</vt:lpstr>
      <vt:lpstr>指令及环境判断同时控制灯泡</vt:lpstr>
      <vt:lpstr>指令及环境判断同时控制灯泡</vt:lpstr>
      <vt:lpstr>指令及环境判断同时控制灯泡</vt:lpstr>
      <vt:lpstr>指令及环境判断同时控制灯泡</vt:lpstr>
      <vt:lpstr>指令及环境判断同时控制灯泡</vt:lpstr>
      <vt:lpstr>指令及环境判断同时控制灯泡</vt:lpstr>
      <vt:lpstr>指令及环境判断同时控制灯泡</vt:lpstr>
      <vt:lpstr>连接外网</vt:lpstr>
      <vt:lpstr>连接外网 – 设计流程</vt:lpstr>
      <vt:lpstr>连接外网 – AT指令配置ESP8266</vt:lpstr>
      <vt:lpstr>PowerPoint 演示文稿</vt:lpstr>
      <vt:lpstr>连接外网 AT指令访问网络 </vt:lpstr>
      <vt:lpstr>连接外网 –使用AT指令访问网络 </vt:lpstr>
      <vt:lpstr>在ESP8266建立网络服务器</vt:lpstr>
      <vt:lpstr>在ESP8266 建立基础服务器 </vt:lpstr>
      <vt:lpstr>PowerPoint 演示文稿</vt:lpstr>
      <vt:lpstr>在ESP8266读取 按键状态并 显示在网页上  </vt:lpstr>
      <vt:lpstr>PowerPoint 演示文稿</vt:lpstr>
      <vt:lpstr>在ESP8266读取 按键状态并 显示在网页上  </vt:lpstr>
      <vt:lpstr>基于网络服务器 控制灯泡亮灭   </vt:lpstr>
      <vt:lpstr>PowerPoint 演示文稿</vt:lpstr>
      <vt:lpstr>基于网络服务器 控制灯泡亮灭   </vt:lpstr>
      <vt:lpstr>总结</vt:lpstr>
      <vt:lpstr>感谢观看！ 基于ESP8266的采集控制系统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基于ESP8266的采集控制系统</dc:title>
  <dc:creator>pond koswo</dc:creator>
  <cp:lastModifiedBy>pond koswo</cp:lastModifiedBy>
  <cp:revision>16</cp:revision>
  <dcterms:created xsi:type="dcterms:W3CDTF">2023-11-17T02:31:54Z</dcterms:created>
  <dcterms:modified xsi:type="dcterms:W3CDTF">2025-03-01T19:25:38Z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C27B05BA546F4798A4547C7055BE8587_12</vt:lpwstr>
  </property>
  <property fmtid="{D5CDD505-2E9C-101B-9397-08002B2CF9AE}" pid="3" name="KSOProductBuildVer">
    <vt:lpwstr>2052-12.1.0.15712</vt:lpwstr>
  </property>
</Properties>
</file>